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23" r:id="rId2"/>
    <p:sldId id="514" r:id="rId3"/>
    <p:sldId id="515" r:id="rId4"/>
    <p:sldId id="516" r:id="rId5"/>
    <p:sldId id="517" r:id="rId6"/>
    <p:sldId id="518" r:id="rId7"/>
    <p:sldId id="519" r:id="rId8"/>
    <p:sldId id="520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1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4C4F"/>
    <a:srgbClr val="F9D3D4"/>
    <a:srgbClr val="FCE8E8"/>
    <a:srgbClr val="B4C7D4"/>
    <a:srgbClr val="404257"/>
    <a:srgbClr val="EAEAEA"/>
    <a:srgbClr val="DCDCDC"/>
    <a:srgbClr val="F2F2F2"/>
    <a:srgbClr val="C7D5DF"/>
    <a:srgbClr val="4454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51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220" y="80"/>
      </p:cViewPr>
      <p:guideLst>
        <p:guide orient="horz" pos="2205"/>
        <p:guide pos="13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0030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ko-KR" sz="1400" dirty="0">
                <a:solidFill>
                  <a:schemeClr val="tx1"/>
                </a:solidFill>
              </a:rPr>
              <a:t>스마트폰 이용빈도</a:t>
            </a:r>
            <a:r>
              <a:rPr lang="en-US" sz="1400" dirty="0">
                <a:solidFill>
                  <a:schemeClr val="tx1"/>
                </a:solidFill>
              </a:rPr>
              <a:t>: </a:t>
            </a:r>
            <a:r>
              <a:rPr lang="ko-KR" sz="1400" dirty="0">
                <a:solidFill>
                  <a:schemeClr val="tx1"/>
                </a:solidFill>
              </a:rPr>
              <a:t>주 </a:t>
            </a:r>
            <a:r>
              <a:rPr lang="en-US" sz="1400" dirty="0">
                <a:solidFill>
                  <a:schemeClr val="tx1"/>
                </a:solidFill>
              </a:rPr>
              <a:t>5</a:t>
            </a:r>
            <a:r>
              <a:rPr lang="ko-KR" sz="1400" dirty="0">
                <a:solidFill>
                  <a:schemeClr val="tx1"/>
                </a:solidFill>
              </a:rPr>
              <a:t>일 이상 사용 </a:t>
            </a:r>
            <a:r>
              <a:rPr lang="en-US" sz="1400" dirty="0">
                <a:solidFill>
                  <a:schemeClr val="tx1"/>
                </a:solidFill>
              </a:rPr>
              <a:t>(%)</a:t>
            </a:r>
          </a:p>
        </c:rich>
      </c:tx>
      <c:layout>
        <c:manualLayout>
          <c:xMode val="edge"/>
          <c:yMode val="edge"/>
          <c:x val="0.12280390530687528"/>
          <c:y val="5.488474204171240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스마트폰(주5일이상 사용)</c:v>
                </c:pt>
              </c:strCache>
            </c:strRef>
          </c:tx>
          <c:spPr>
            <a:solidFill>
              <a:srgbClr val="F9D3D4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E54C4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7E7-4A30-9916-37D3040543C8}"/>
              </c:ext>
            </c:extLst>
          </c:dPt>
          <c:dPt>
            <c:idx val="2"/>
            <c:invertIfNegative val="0"/>
            <c:bubble3D val="0"/>
            <c:spPr>
              <a:solidFill>
                <a:srgbClr val="E54C4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7E7-4A30-9916-37D3040543C8}"/>
              </c:ext>
            </c:extLst>
          </c:dPt>
          <c:dLbls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sz="11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1-B7E7-4A30-9916-37D3040543C8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clip" horzOverflow="clip" vert="horz" wrap="square" lIns="36576" tIns="18288" rIns="36576" bIns="18288" anchor="ctr" anchorCtr="1">
                  <a:spAutoFit/>
                </a:bodyPr>
                <a:lstStyle/>
                <a:p>
                  <a:pPr>
                    <a:defRPr sz="11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3-B7E7-4A30-9916-37D3040543C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10대</c:v>
                </c:pt>
                <c:pt idx="1">
                  <c:v>20대</c:v>
                </c:pt>
                <c:pt idx="2">
                  <c:v>30대</c:v>
                </c:pt>
                <c:pt idx="3">
                  <c:v>40대</c:v>
                </c:pt>
                <c:pt idx="4">
                  <c:v>50대</c:v>
                </c:pt>
                <c:pt idx="5">
                  <c:v>60대</c:v>
                </c:pt>
                <c:pt idx="6">
                  <c:v>70대 이상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96.1</c:v>
                </c:pt>
                <c:pt idx="1">
                  <c:v>98.8</c:v>
                </c:pt>
                <c:pt idx="2">
                  <c:v>98.8</c:v>
                </c:pt>
                <c:pt idx="3">
                  <c:v>96.1</c:v>
                </c:pt>
                <c:pt idx="4">
                  <c:v>93.4</c:v>
                </c:pt>
                <c:pt idx="5">
                  <c:v>76.2</c:v>
                </c:pt>
                <c:pt idx="6">
                  <c:v>29.9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7E7-4A30-9916-37D3040543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-13"/>
        <c:axId val="528896624"/>
        <c:axId val="949019024"/>
      </c:barChart>
      <c:catAx>
        <c:axId val="528896624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949019024"/>
        <c:crosses val="autoZero"/>
        <c:auto val="1"/>
        <c:lblAlgn val="ctr"/>
        <c:lblOffset val="100"/>
        <c:noMultiLvlLbl val="0"/>
      </c:catAx>
      <c:valAx>
        <c:axId val="949019024"/>
        <c:scaling>
          <c:orientation val="minMax"/>
          <c:max val="100"/>
        </c:scaling>
        <c:delete val="1"/>
        <c:axPos val="t"/>
        <c:numFmt formatCode="General" sourceLinked="1"/>
        <c:majorTickMark val="out"/>
        <c:minorTickMark val="none"/>
        <c:tickLblPos val="nextTo"/>
        <c:crossAx val="528896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r>
              <a:rPr lang="en-US" altLang="ko-KR" sz="1400" dirty="0">
                <a:solidFill>
                  <a:sysClr val="windowText" lastClr="000000"/>
                </a:solidFill>
              </a:rPr>
              <a:t> '18 </a:t>
            </a:r>
            <a:r>
              <a:rPr lang="ko-KR" altLang="en-US" sz="1400" dirty="0">
                <a:solidFill>
                  <a:sysClr val="windowText" lastClr="000000"/>
                </a:solidFill>
              </a:rPr>
              <a:t>연령별 스트레스 인지율 </a:t>
            </a:r>
            <a:r>
              <a:rPr lang="en-US" altLang="ko-KR" sz="1400" dirty="0">
                <a:solidFill>
                  <a:sysClr val="windowText" lastClr="000000"/>
                </a:solidFill>
              </a:rPr>
              <a:t>(%)</a:t>
            </a:r>
            <a:endParaRPr lang="ko-KR" altLang="en-US" sz="1400" dirty="0">
              <a:solidFill>
                <a:sysClr val="windowText" lastClr="000000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인지율</c:v>
                </c:pt>
              </c:strCache>
            </c:strRef>
          </c:tx>
          <c:spPr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9DB-4850-B3CB-E506D73D3063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9DB-4850-B3CB-E506D73D3063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bg1">
                    <a:lumMod val="85000"/>
                    <a:alpha val="99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9DB-4850-B3CB-E506D73D306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overflow" horzOverflow="overflow" vert="horz" wrap="none" lIns="38100" tIns="19050" rIns="38100" bIns="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20대</c:v>
                </c:pt>
                <c:pt idx="1">
                  <c:v>30대</c:v>
                </c:pt>
                <c:pt idx="2">
                  <c:v>40대</c:v>
                </c:pt>
                <c:pt idx="3">
                  <c:v>50대</c:v>
                </c:pt>
                <c:pt idx="4">
                  <c:v>60대</c:v>
                </c:pt>
                <c:pt idx="5">
                  <c:v>70대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35.700000000000003</c:v>
                </c:pt>
                <c:pt idx="1">
                  <c:v>34.299999999999997</c:v>
                </c:pt>
                <c:pt idx="2">
                  <c:v>28.1</c:v>
                </c:pt>
                <c:pt idx="3">
                  <c:v>22.8</c:v>
                </c:pt>
                <c:pt idx="4">
                  <c:v>21.3</c:v>
                </c:pt>
                <c:pt idx="5">
                  <c:v>16.8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9DB-4850-B3CB-E506D73D306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98"/>
        <c:overlap val="-63"/>
        <c:axId val="1066371535"/>
        <c:axId val="1016696559"/>
      </c:barChart>
      <c:catAx>
        <c:axId val="10663715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tIns="0" anchor="ctr" anchorCtr="1"/>
          <a:lstStyle/>
          <a:p>
            <a:pPr>
              <a:defRPr sz="10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016696559"/>
        <c:crosses val="autoZero"/>
        <c:auto val="1"/>
        <c:lblAlgn val="ctr"/>
        <c:lblOffset val="100"/>
        <c:noMultiLvlLbl val="0"/>
      </c:catAx>
      <c:valAx>
        <c:axId val="1016696559"/>
        <c:scaling>
          <c:orientation val="minMax"/>
        </c:scaling>
        <c:delete val="0"/>
        <c:axPos val="l"/>
        <c:numFmt formatCode="General" sourceLinked="1"/>
        <c:majorTickMark val="cross"/>
        <c:minorTickMark val="none"/>
        <c:tickLblPos val="nextTo"/>
        <c:spPr>
          <a:noFill/>
          <a:ln>
            <a:solidFill>
              <a:schemeClr val="bg1">
                <a:lumMod val="85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066371535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5125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1954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1264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541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560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306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755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513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16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1748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472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EAEAEA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/>
              <a:t>2020-04-27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16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5124527F-E4BF-4F6E-99CD-BA8ED383A074}"/>
              </a:ext>
            </a:extLst>
          </p:cNvPr>
          <p:cNvSpPr/>
          <p:nvPr/>
        </p:nvSpPr>
        <p:spPr>
          <a:xfrm>
            <a:off x="-3269" y="2319667"/>
            <a:ext cx="12195268" cy="16914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개인 프라이버시를 보호하는 협업 학습을 활용한</a:t>
            </a:r>
            <a:endParaRPr lang="en-US" altLang="ko-KR" sz="2400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스마트폰 사용 패턴 분석 및 스트레스 예측 </a:t>
            </a:r>
            <a:endParaRPr lang="en-US" altLang="ko-KR" sz="2400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F6F581-2BAE-4404-8FCA-95D7185EF699}"/>
              </a:ext>
            </a:extLst>
          </p:cNvPr>
          <p:cNvSpPr txBox="1"/>
          <p:nvPr/>
        </p:nvSpPr>
        <p:spPr>
          <a:xfrm>
            <a:off x="-3268" y="6631035"/>
            <a:ext cx="121952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rgbClr val="404257"/>
                </a:solidFill>
                <a:latin typeface="+mn-ea"/>
              </a:rPr>
              <a:t> Copyright 2020. </a:t>
            </a:r>
            <a:r>
              <a:rPr lang="ko-KR" altLang="en-US" sz="1000" dirty="0">
                <a:solidFill>
                  <a:srgbClr val="404257"/>
                </a:solidFill>
                <a:latin typeface="+mn-ea"/>
              </a:rPr>
              <a:t>졸업프로젝트 </a:t>
            </a:r>
            <a:r>
              <a:rPr lang="en-US" altLang="ko-KR" sz="1000" dirty="0">
                <a:solidFill>
                  <a:srgbClr val="404257"/>
                </a:solidFill>
                <a:latin typeface="+mn-ea"/>
              </a:rPr>
              <a:t>6</a:t>
            </a:r>
            <a:r>
              <a:rPr lang="ko-KR" altLang="en-US" sz="1000" dirty="0">
                <a:solidFill>
                  <a:srgbClr val="404257"/>
                </a:solidFill>
                <a:latin typeface="+mn-ea"/>
              </a:rPr>
              <a:t>조</a:t>
            </a:r>
            <a:r>
              <a:rPr lang="en-US" altLang="ko-KR" sz="1000" dirty="0">
                <a:solidFill>
                  <a:srgbClr val="404257"/>
                </a:solidFill>
                <a:latin typeface="+mn-ea"/>
              </a:rPr>
              <a:t>. All rights reserved.</a:t>
            </a:r>
            <a:endParaRPr lang="ko-KR" altLang="en-US" sz="1000" dirty="0">
              <a:solidFill>
                <a:srgbClr val="404257"/>
              </a:solidFill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45797A-77F8-4E15-A11A-C09594F96BBD}"/>
              </a:ext>
            </a:extLst>
          </p:cNvPr>
          <p:cNvSpPr txBox="1"/>
          <p:nvPr/>
        </p:nvSpPr>
        <p:spPr>
          <a:xfrm>
            <a:off x="9364417" y="4357815"/>
            <a:ext cx="2565391" cy="2134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dirty="0">
                <a:solidFill>
                  <a:srgbClr val="404257"/>
                </a:solidFill>
              </a:rPr>
              <a:t>6</a:t>
            </a:r>
            <a:r>
              <a:rPr lang="ko-KR" altLang="en-US" dirty="0">
                <a:solidFill>
                  <a:srgbClr val="404257"/>
                </a:solidFill>
              </a:rPr>
              <a:t>조</a:t>
            </a:r>
            <a:endParaRPr lang="en-US" altLang="ko-KR" dirty="0">
              <a:solidFill>
                <a:srgbClr val="404257"/>
              </a:solidFill>
            </a:endParaRPr>
          </a:p>
          <a:p>
            <a:pPr algn="r">
              <a:lnSpc>
                <a:spcPct val="150000"/>
              </a:lnSpc>
            </a:pPr>
            <a:r>
              <a:rPr lang="en-US" altLang="ko-KR">
                <a:solidFill>
                  <a:srgbClr val="404257"/>
                </a:solidFill>
              </a:rPr>
              <a:t>201711356 </a:t>
            </a:r>
            <a:r>
              <a:rPr lang="ko-KR" altLang="en-US" dirty="0" err="1">
                <a:solidFill>
                  <a:srgbClr val="404257"/>
                </a:solidFill>
              </a:rPr>
              <a:t>천세진</a:t>
            </a:r>
            <a:endParaRPr lang="en-US" altLang="ko-KR" dirty="0">
              <a:solidFill>
                <a:srgbClr val="404257"/>
              </a:solidFill>
            </a:endParaRPr>
          </a:p>
          <a:p>
            <a:pPr algn="r">
              <a:lnSpc>
                <a:spcPct val="150000"/>
              </a:lnSpc>
            </a:pPr>
            <a:r>
              <a:rPr lang="en-US" altLang="ko-KR" dirty="0">
                <a:solidFill>
                  <a:srgbClr val="404257"/>
                </a:solidFill>
              </a:rPr>
              <a:t>201612066 </a:t>
            </a:r>
            <a:r>
              <a:rPr lang="ko-KR" altLang="en-US" dirty="0">
                <a:solidFill>
                  <a:srgbClr val="404257"/>
                </a:solidFill>
              </a:rPr>
              <a:t>김지효</a:t>
            </a:r>
            <a:endParaRPr lang="en-US" altLang="ko-KR" dirty="0">
              <a:solidFill>
                <a:srgbClr val="404257"/>
              </a:solidFill>
            </a:endParaRPr>
          </a:p>
          <a:p>
            <a:pPr algn="r">
              <a:lnSpc>
                <a:spcPct val="150000"/>
              </a:lnSpc>
            </a:pPr>
            <a:endParaRPr lang="en-US" altLang="ko-KR" dirty="0">
              <a:solidFill>
                <a:srgbClr val="404257"/>
              </a:solidFill>
            </a:endParaRPr>
          </a:p>
          <a:p>
            <a:pPr algn="r">
              <a:lnSpc>
                <a:spcPct val="150000"/>
              </a:lnSpc>
            </a:pPr>
            <a:r>
              <a:rPr lang="ko-KR" altLang="en-US" dirty="0">
                <a:solidFill>
                  <a:srgbClr val="404257"/>
                </a:solidFill>
              </a:rPr>
              <a:t>지도교수</a:t>
            </a:r>
            <a:r>
              <a:rPr lang="en-US" altLang="ko-KR" dirty="0">
                <a:solidFill>
                  <a:srgbClr val="404257"/>
                </a:solidFill>
              </a:rPr>
              <a:t>: </a:t>
            </a:r>
            <a:r>
              <a:rPr lang="ko-KR" altLang="en-US" dirty="0">
                <a:solidFill>
                  <a:srgbClr val="404257"/>
                </a:solidFill>
              </a:rPr>
              <a:t>박소영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26E4115-44B1-4FC3-8B55-204DC27EFF6F}"/>
              </a:ext>
            </a:extLst>
          </p:cNvPr>
          <p:cNvSpPr/>
          <p:nvPr/>
        </p:nvSpPr>
        <p:spPr>
          <a:xfrm>
            <a:off x="10647112" y="153420"/>
            <a:ext cx="1386918" cy="4244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600" dirty="0">
                <a:solidFill>
                  <a:srgbClr val="E54C4F"/>
                </a:solidFill>
                <a:latin typeface="+mj-ea"/>
              </a:rPr>
              <a:t>2020 – 1</a:t>
            </a:r>
            <a:r>
              <a:rPr lang="ko-KR" altLang="en-US" sz="1600" dirty="0">
                <a:solidFill>
                  <a:srgbClr val="E54C4F"/>
                </a:solidFill>
                <a:latin typeface="+mj-ea"/>
              </a:rPr>
              <a:t>학기</a:t>
            </a:r>
            <a:endParaRPr lang="en-US" altLang="ko-KR" sz="1600" dirty="0">
              <a:solidFill>
                <a:srgbClr val="E54C4F"/>
              </a:solidFill>
              <a:latin typeface="+mj-ea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820C58E-10D3-46B3-9E39-DF2FA16FE102}"/>
              </a:ext>
            </a:extLst>
          </p:cNvPr>
          <p:cNvSpPr/>
          <p:nvPr/>
        </p:nvSpPr>
        <p:spPr>
          <a:xfrm>
            <a:off x="4693181" y="1650135"/>
            <a:ext cx="2802369" cy="4725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E54C4F"/>
                </a:solidFill>
                <a:latin typeface="+mj-ea"/>
              </a:rPr>
              <a:t>졸업프로젝트</a:t>
            </a:r>
            <a:r>
              <a:rPr lang="en-US" altLang="ko-KR" dirty="0">
                <a:solidFill>
                  <a:srgbClr val="E54C4F"/>
                </a:solidFill>
                <a:latin typeface="+mj-ea"/>
              </a:rPr>
              <a:t>1</a:t>
            </a:r>
            <a:r>
              <a:rPr lang="ko-KR" altLang="en-US" dirty="0">
                <a:solidFill>
                  <a:srgbClr val="E54C4F"/>
                </a:solidFill>
                <a:latin typeface="+mj-ea"/>
              </a:rPr>
              <a:t> 제안서 발표</a:t>
            </a:r>
            <a:endParaRPr lang="en-US" altLang="ko-KR" dirty="0">
              <a:solidFill>
                <a:srgbClr val="E54C4F"/>
              </a:solidFill>
              <a:latin typeface="+mj-ea"/>
            </a:endParaRPr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C57D9C9C-CA4E-43B7-B670-32087765BD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274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211"/>
    </mc:Choice>
    <mc:Fallback xmlns="">
      <p:transition spd="slow" advTm="232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C6632F9B-6F5B-4E08-8E1B-C8E5DBF41748}"/>
              </a:ext>
            </a:extLst>
          </p:cNvPr>
          <p:cNvSpPr/>
          <p:nvPr/>
        </p:nvSpPr>
        <p:spPr>
          <a:xfrm>
            <a:off x="5959" y="0"/>
            <a:ext cx="2149704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200000"/>
              </a:lnSpc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9AC3ED8-CC7A-4D20-9713-73420CDE465B}"/>
              </a:ext>
            </a:extLst>
          </p:cNvPr>
          <p:cNvSpPr/>
          <p:nvPr/>
        </p:nvSpPr>
        <p:spPr>
          <a:xfrm>
            <a:off x="2373038" y="327879"/>
            <a:ext cx="21483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+mj-ea"/>
                <a:ea typeface="+mj-ea"/>
              </a:rPr>
              <a:t>1.1 </a:t>
            </a:r>
            <a:r>
              <a:rPr lang="ko-KR" altLang="en-US" sz="2800" dirty="0">
                <a:latin typeface="+mj-ea"/>
                <a:ea typeface="+mj-ea"/>
              </a:rPr>
              <a:t>기획배경</a:t>
            </a:r>
            <a:r>
              <a:rPr lang="en-US" altLang="ko-KR" sz="2800" dirty="0">
                <a:latin typeface="+mj-ea"/>
                <a:ea typeface="+mj-ea"/>
              </a:rPr>
              <a:t> </a:t>
            </a:r>
            <a:endParaRPr lang="ko-KR" altLang="en-US" sz="2800" dirty="0">
              <a:latin typeface="+mj-ea"/>
              <a:ea typeface="+mj-ea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5809898-7AF7-4A0E-8A89-F77C4263F591}"/>
              </a:ext>
            </a:extLst>
          </p:cNvPr>
          <p:cNvSpPr/>
          <p:nvPr/>
        </p:nvSpPr>
        <p:spPr>
          <a:xfrm>
            <a:off x="0" y="1358850"/>
            <a:ext cx="2019299" cy="490889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211242F-AD0D-4D8B-8BE8-44441A5FAF40}"/>
              </a:ext>
            </a:extLst>
          </p:cNvPr>
          <p:cNvSpPr/>
          <p:nvPr/>
        </p:nvSpPr>
        <p:spPr>
          <a:xfrm>
            <a:off x="-3270" y="1259631"/>
            <a:ext cx="2115543" cy="19999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1. </a:t>
            </a:r>
            <a:r>
              <a:rPr lang="ko-KR" altLang="en-US" sz="1600" dirty="0">
                <a:solidFill>
                  <a:schemeClr val="bg1"/>
                </a:solidFill>
              </a:rPr>
              <a:t>개요</a:t>
            </a:r>
          </a:p>
          <a:p>
            <a:pPr lvl="0">
              <a:lnSpc>
                <a:spcPct val="200000"/>
              </a:lnSpc>
            </a:pPr>
            <a:r>
              <a:rPr lang="en-US" altLang="ko-KR" sz="1600" dirty="0"/>
              <a:t>2. </a:t>
            </a:r>
            <a:r>
              <a:rPr lang="ko-KR" altLang="en-US" sz="1600" dirty="0"/>
              <a:t>프로젝트 목표</a:t>
            </a:r>
          </a:p>
          <a:p>
            <a:pPr lvl="0">
              <a:lnSpc>
                <a:spcPct val="200000"/>
              </a:lnSpc>
            </a:pPr>
            <a:r>
              <a:rPr lang="en-US" altLang="ko-KR" sz="1600" dirty="0"/>
              <a:t>3. </a:t>
            </a:r>
            <a:r>
              <a:rPr lang="ko-KR" altLang="en-US" sz="1600" dirty="0"/>
              <a:t>프로젝트 추진 계획</a:t>
            </a:r>
          </a:p>
          <a:p>
            <a:pPr lvl="0">
              <a:lnSpc>
                <a:spcPct val="200000"/>
              </a:lnSpc>
            </a:pPr>
            <a:r>
              <a:rPr lang="en-US" altLang="ko-KR" sz="1600" dirty="0"/>
              <a:t>4. </a:t>
            </a:r>
            <a:r>
              <a:rPr lang="ko-KR" altLang="en-US" sz="1600" dirty="0"/>
              <a:t>결론 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BEB1E2E-67B9-4323-B75B-C1BBC8DD7F04}"/>
              </a:ext>
            </a:extLst>
          </p:cNvPr>
          <p:cNvSpPr/>
          <p:nvPr/>
        </p:nvSpPr>
        <p:spPr>
          <a:xfrm>
            <a:off x="10177505" y="0"/>
            <a:ext cx="1802096" cy="388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E54C4F"/>
                </a:solidFill>
                <a:latin typeface="+mj-ea"/>
              </a:rPr>
              <a:t>졸업프로젝트</a:t>
            </a:r>
            <a:r>
              <a:rPr lang="en-US" altLang="ko-KR" sz="1400" dirty="0">
                <a:solidFill>
                  <a:srgbClr val="E54C4F"/>
                </a:solidFill>
                <a:latin typeface="+mj-ea"/>
              </a:rPr>
              <a:t>1</a:t>
            </a:r>
            <a:r>
              <a:rPr lang="ko-KR" altLang="en-US" sz="1400" dirty="0">
                <a:solidFill>
                  <a:srgbClr val="E54C4F"/>
                </a:solidFill>
                <a:latin typeface="+mj-ea"/>
              </a:rPr>
              <a:t> 제안서</a:t>
            </a:r>
            <a:endParaRPr lang="en-US" altLang="ko-KR" sz="1400" dirty="0">
              <a:solidFill>
                <a:srgbClr val="E54C4F"/>
              </a:solidFill>
              <a:latin typeface="+mj-ea"/>
            </a:endParaRPr>
          </a:p>
        </p:txBody>
      </p:sp>
      <p:graphicFrame>
        <p:nvGraphicFramePr>
          <p:cNvPr id="13" name="차트 12">
            <a:extLst>
              <a:ext uri="{FF2B5EF4-FFF2-40B4-BE49-F238E27FC236}">
                <a16:creationId xmlns:a16="http://schemas.microsoft.com/office/drawing/2014/main" id="{6D7798E7-9C5C-4652-B8CA-91FCA16678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41416503"/>
              </p:ext>
            </p:extLst>
          </p:nvPr>
        </p:nvGraphicFramePr>
        <p:xfrm>
          <a:off x="2900874" y="1718472"/>
          <a:ext cx="3983824" cy="32336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직사각형 13">
            <a:extLst>
              <a:ext uri="{FF2B5EF4-FFF2-40B4-BE49-F238E27FC236}">
                <a16:creationId xmlns:a16="http://schemas.microsoft.com/office/drawing/2014/main" id="{E0F84438-8BCD-4D52-9E4F-F2AD0172EF19}"/>
              </a:ext>
            </a:extLst>
          </p:cNvPr>
          <p:cNvSpPr/>
          <p:nvPr/>
        </p:nvSpPr>
        <p:spPr>
          <a:xfrm>
            <a:off x="3689572" y="1170847"/>
            <a:ext cx="2406428" cy="3832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dirty="0">
                <a:latin typeface="+mn-ea"/>
                <a:cs typeface="Times New Roman" panose="02020603050405020304" pitchFamily="18" charset="0"/>
              </a:rPr>
              <a:t>[</a:t>
            </a:r>
            <a:r>
              <a:rPr lang="ko-KR" altLang="ko-KR" dirty="0">
                <a:latin typeface="+mn-ea"/>
                <a:cs typeface="Times New Roman" panose="02020603050405020304" pitchFamily="18" charset="0"/>
              </a:rPr>
              <a:t>스마트폰 사용의 증가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]</a:t>
            </a:r>
            <a:endParaRPr lang="ko-KR" altLang="ko-KR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B631D08C-CFD2-43C1-AC1C-7EEAC602808E}"/>
              </a:ext>
            </a:extLst>
          </p:cNvPr>
          <p:cNvSpPr>
            <a:spLocks noEditPoints="1"/>
          </p:cNvSpPr>
          <p:nvPr/>
        </p:nvSpPr>
        <p:spPr bwMode="auto">
          <a:xfrm>
            <a:off x="3344461" y="1148679"/>
            <a:ext cx="232306" cy="423337"/>
          </a:xfrm>
          <a:custGeom>
            <a:avLst/>
            <a:gdLst>
              <a:gd name="T0" fmla="*/ 1062 w 2195"/>
              <a:gd name="T1" fmla="*/ 2675 h 3200"/>
              <a:gd name="T2" fmla="*/ 998 w 2195"/>
              <a:gd name="T3" fmla="*/ 2697 h 3200"/>
              <a:gd name="T4" fmla="*/ 949 w 2195"/>
              <a:gd name="T5" fmla="*/ 2738 h 3200"/>
              <a:gd name="T6" fmla="*/ 921 w 2195"/>
              <a:gd name="T7" fmla="*/ 2790 h 3200"/>
              <a:gd name="T8" fmla="*/ 921 w 2195"/>
              <a:gd name="T9" fmla="*/ 2850 h 3200"/>
              <a:gd name="T10" fmla="*/ 949 w 2195"/>
              <a:gd name="T11" fmla="*/ 2903 h 3200"/>
              <a:gd name="T12" fmla="*/ 998 w 2195"/>
              <a:gd name="T13" fmla="*/ 2944 h 3200"/>
              <a:gd name="T14" fmla="*/ 1062 w 2195"/>
              <a:gd name="T15" fmla="*/ 2966 h 3200"/>
              <a:gd name="T16" fmla="*/ 1134 w 2195"/>
              <a:gd name="T17" fmla="*/ 2966 h 3200"/>
              <a:gd name="T18" fmla="*/ 1198 w 2195"/>
              <a:gd name="T19" fmla="*/ 2944 h 3200"/>
              <a:gd name="T20" fmla="*/ 1246 w 2195"/>
              <a:gd name="T21" fmla="*/ 2903 h 3200"/>
              <a:gd name="T22" fmla="*/ 1273 w 2195"/>
              <a:gd name="T23" fmla="*/ 2850 h 3200"/>
              <a:gd name="T24" fmla="*/ 1273 w 2195"/>
              <a:gd name="T25" fmla="*/ 2790 h 3200"/>
              <a:gd name="T26" fmla="*/ 1246 w 2195"/>
              <a:gd name="T27" fmla="*/ 2738 h 3200"/>
              <a:gd name="T28" fmla="*/ 1198 w 2195"/>
              <a:gd name="T29" fmla="*/ 2697 h 3200"/>
              <a:gd name="T30" fmla="*/ 1134 w 2195"/>
              <a:gd name="T31" fmla="*/ 2675 h 3200"/>
              <a:gd name="T32" fmla="*/ 211 w 2195"/>
              <a:gd name="T33" fmla="*/ 393 h 3200"/>
              <a:gd name="T34" fmla="*/ 1983 w 2195"/>
              <a:gd name="T35" fmla="*/ 2459 h 3200"/>
              <a:gd name="T36" fmla="*/ 211 w 2195"/>
              <a:gd name="T37" fmla="*/ 393 h 3200"/>
              <a:gd name="T38" fmla="*/ 684 w 2195"/>
              <a:gd name="T39" fmla="*/ 144 h 3200"/>
              <a:gd name="T40" fmla="*/ 666 w 2195"/>
              <a:gd name="T41" fmla="*/ 165 h 3200"/>
              <a:gd name="T42" fmla="*/ 659 w 2195"/>
              <a:gd name="T43" fmla="*/ 197 h 3200"/>
              <a:gd name="T44" fmla="*/ 666 w 2195"/>
              <a:gd name="T45" fmla="*/ 231 h 3200"/>
              <a:gd name="T46" fmla="*/ 684 w 2195"/>
              <a:gd name="T47" fmla="*/ 251 h 3200"/>
              <a:gd name="T48" fmla="*/ 1500 w 2195"/>
              <a:gd name="T49" fmla="*/ 254 h 3200"/>
              <a:gd name="T50" fmla="*/ 1522 w 2195"/>
              <a:gd name="T51" fmla="*/ 243 h 3200"/>
              <a:gd name="T52" fmla="*/ 1536 w 2195"/>
              <a:gd name="T53" fmla="*/ 215 h 3200"/>
              <a:gd name="T54" fmla="*/ 1536 w 2195"/>
              <a:gd name="T55" fmla="*/ 180 h 3200"/>
              <a:gd name="T56" fmla="*/ 1522 w 2195"/>
              <a:gd name="T57" fmla="*/ 152 h 3200"/>
              <a:gd name="T58" fmla="*/ 1500 w 2195"/>
              <a:gd name="T59" fmla="*/ 141 h 3200"/>
              <a:gd name="T60" fmla="*/ 283 w 2195"/>
              <a:gd name="T61" fmla="*/ 0 h 3200"/>
              <a:gd name="T62" fmla="*/ 1959 w 2195"/>
              <a:gd name="T63" fmla="*/ 3 h 3200"/>
              <a:gd name="T64" fmla="*/ 2044 w 2195"/>
              <a:gd name="T65" fmla="*/ 26 h 3200"/>
              <a:gd name="T66" fmla="*/ 2113 w 2195"/>
              <a:gd name="T67" fmla="*/ 68 h 3200"/>
              <a:gd name="T68" fmla="*/ 2164 w 2195"/>
              <a:gd name="T69" fmla="*/ 126 h 3200"/>
              <a:gd name="T70" fmla="*/ 2191 w 2195"/>
              <a:gd name="T71" fmla="*/ 195 h 3200"/>
              <a:gd name="T72" fmla="*/ 2195 w 2195"/>
              <a:gd name="T73" fmla="*/ 2966 h 3200"/>
              <a:gd name="T74" fmla="*/ 2182 w 2195"/>
              <a:gd name="T75" fmla="*/ 3040 h 3200"/>
              <a:gd name="T76" fmla="*/ 2141 w 2195"/>
              <a:gd name="T77" fmla="*/ 3104 h 3200"/>
              <a:gd name="T78" fmla="*/ 2081 w 2195"/>
              <a:gd name="T79" fmla="*/ 3154 h 3200"/>
              <a:gd name="T80" fmla="*/ 2003 w 2195"/>
              <a:gd name="T81" fmla="*/ 3188 h 3200"/>
              <a:gd name="T82" fmla="*/ 1913 w 2195"/>
              <a:gd name="T83" fmla="*/ 3200 h 3200"/>
              <a:gd name="T84" fmla="*/ 236 w 2195"/>
              <a:gd name="T85" fmla="*/ 3197 h 3200"/>
              <a:gd name="T86" fmla="*/ 152 w 2195"/>
              <a:gd name="T87" fmla="*/ 3173 h 3200"/>
              <a:gd name="T88" fmla="*/ 83 w 2195"/>
              <a:gd name="T89" fmla="*/ 3131 h 3200"/>
              <a:gd name="T90" fmla="*/ 32 w 2195"/>
              <a:gd name="T91" fmla="*/ 3074 h 3200"/>
              <a:gd name="T92" fmla="*/ 3 w 2195"/>
              <a:gd name="T93" fmla="*/ 3004 h 3200"/>
              <a:gd name="T94" fmla="*/ 0 w 2195"/>
              <a:gd name="T95" fmla="*/ 233 h 3200"/>
              <a:gd name="T96" fmla="*/ 15 w 2195"/>
              <a:gd name="T97" fmla="*/ 160 h 3200"/>
              <a:gd name="T98" fmla="*/ 55 w 2195"/>
              <a:gd name="T99" fmla="*/ 96 h 3200"/>
              <a:gd name="T100" fmla="*/ 115 w 2195"/>
              <a:gd name="T101" fmla="*/ 45 h 3200"/>
              <a:gd name="T102" fmla="*/ 193 w 2195"/>
              <a:gd name="T103" fmla="*/ 11 h 3200"/>
              <a:gd name="T104" fmla="*/ 283 w 2195"/>
              <a:gd name="T105" fmla="*/ 0 h 3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195" h="3200">
                <a:moveTo>
                  <a:pt x="1099" y="2672"/>
                </a:moveTo>
                <a:lnTo>
                  <a:pt x="1062" y="2675"/>
                </a:lnTo>
                <a:lnTo>
                  <a:pt x="1029" y="2684"/>
                </a:lnTo>
                <a:lnTo>
                  <a:pt x="998" y="2697"/>
                </a:lnTo>
                <a:lnTo>
                  <a:pt x="971" y="2715"/>
                </a:lnTo>
                <a:lnTo>
                  <a:pt x="949" y="2738"/>
                </a:lnTo>
                <a:lnTo>
                  <a:pt x="931" y="2763"/>
                </a:lnTo>
                <a:lnTo>
                  <a:pt x="921" y="2790"/>
                </a:lnTo>
                <a:lnTo>
                  <a:pt x="918" y="2821"/>
                </a:lnTo>
                <a:lnTo>
                  <a:pt x="921" y="2850"/>
                </a:lnTo>
                <a:lnTo>
                  <a:pt x="931" y="2879"/>
                </a:lnTo>
                <a:lnTo>
                  <a:pt x="949" y="2903"/>
                </a:lnTo>
                <a:lnTo>
                  <a:pt x="971" y="2925"/>
                </a:lnTo>
                <a:lnTo>
                  <a:pt x="998" y="2944"/>
                </a:lnTo>
                <a:lnTo>
                  <a:pt x="1029" y="2957"/>
                </a:lnTo>
                <a:lnTo>
                  <a:pt x="1062" y="2966"/>
                </a:lnTo>
                <a:lnTo>
                  <a:pt x="1099" y="2969"/>
                </a:lnTo>
                <a:lnTo>
                  <a:pt x="1134" y="2966"/>
                </a:lnTo>
                <a:lnTo>
                  <a:pt x="1168" y="2957"/>
                </a:lnTo>
                <a:lnTo>
                  <a:pt x="1198" y="2944"/>
                </a:lnTo>
                <a:lnTo>
                  <a:pt x="1225" y="2925"/>
                </a:lnTo>
                <a:lnTo>
                  <a:pt x="1246" y="2903"/>
                </a:lnTo>
                <a:lnTo>
                  <a:pt x="1264" y="2879"/>
                </a:lnTo>
                <a:lnTo>
                  <a:pt x="1273" y="2850"/>
                </a:lnTo>
                <a:lnTo>
                  <a:pt x="1277" y="2821"/>
                </a:lnTo>
                <a:lnTo>
                  <a:pt x="1273" y="2790"/>
                </a:lnTo>
                <a:lnTo>
                  <a:pt x="1264" y="2763"/>
                </a:lnTo>
                <a:lnTo>
                  <a:pt x="1246" y="2738"/>
                </a:lnTo>
                <a:lnTo>
                  <a:pt x="1225" y="2715"/>
                </a:lnTo>
                <a:lnTo>
                  <a:pt x="1198" y="2697"/>
                </a:lnTo>
                <a:lnTo>
                  <a:pt x="1168" y="2684"/>
                </a:lnTo>
                <a:lnTo>
                  <a:pt x="1134" y="2675"/>
                </a:lnTo>
                <a:lnTo>
                  <a:pt x="1099" y="2672"/>
                </a:lnTo>
                <a:close/>
                <a:moveTo>
                  <a:pt x="211" y="393"/>
                </a:moveTo>
                <a:lnTo>
                  <a:pt x="211" y="2459"/>
                </a:lnTo>
                <a:lnTo>
                  <a:pt x="1983" y="2459"/>
                </a:lnTo>
                <a:lnTo>
                  <a:pt x="1983" y="393"/>
                </a:lnTo>
                <a:lnTo>
                  <a:pt x="211" y="393"/>
                </a:lnTo>
                <a:close/>
                <a:moveTo>
                  <a:pt x="695" y="141"/>
                </a:moveTo>
                <a:lnTo>
                  <a:pt x="684" y="144"/>
                </a:lnTo>
                <a:lnTo>
                  <a:pt x="674" y="152"/>
                </a:lnTo>
                <a:lnTo>
                  <a:pt x="666" y="165"/>
                </a:lnTo>
                <a:lnTo>
                  <a:pt x="661" y="180"/>
                </a:lnTo>
                <a:lnTo>
                  <a:pt x="659" y="197"/>
                </a:lnTo>
                <a:lnTo>
                  <a:pt x="661" y="215"/>
                </a:lnTo>
                <a:lnTo>
                  <a:pt x="666" y="231"/>
                </a:lnTo>
                <a:lnTo>
                  <a:pt x="674" y="243"/>
                </a:lnTo>
                <a:lnTo>
                  <a:pt x="684" y="251"/>
                </a:lnTo>
                <a:lnTo>
                  <a:pt x="695" y="254"/>
                </a:lnTo>
                <a:lnTo>
                  <a:pt x="1500" y="254"/>
                </a:lnTo>
                <a:lnTo>
                  <a:pt x="1512" y="251"/>
                </a:lnTo>
                <a:lnTo>
                  <a:pt x="1522" y="243"/>
                </a:lnTo>
                <a:lnTo>
                  <a:pt x="1531" y="231"/>
                </a:lnTo>
                <a:lnTo>
                  <a:pt x="1536" y="215"/>
                </a:lnTo>
                <a:lnTo>
                  <a:pt x="1538" y="197"/>
                </a:lnTo>
                <a:lnTo>
                  <a:pt x="1536" y="180"/>
                </a:lnTo>
                <a:lnTo>
                  <a:pt x="1531" y="165"/>
                </a:lnTo>
                <a:lnTo>
                  <a:pt x="1522" y="152"/>
                </a:lnTo>
                <a:lnTo>
                  <a:pt x="1512" y="144"/>
                </a:lnTo>
                <a:lnTo>
                  <a:pt x="1500" y="141"/>
                </a:lnTo>
                <a:lnTo>
                  <a:pt x="695" y="141"/>
                </a:lnTo>
                <a:close/>
                <a:moveTo>
                  <a:pt x="283" y="0"/>
                </a:moveTo>
                <a:lnTo>
                  <a:pt x="1913" y="0"/>
                </a:lnTo>
                <a:lnTo>
                  <a:pt x="1959" y="3"/>
                </a:lnTo>
                <a:lnTo>
                  <a:pt x="2003" y="11"/>
                </a:lnTo>
                <a:lnTo>
                  <a:pt x="2044" y="26"/>
                </a:lnTo>
                <a:lnTo>
                  <a:pt x="2081" y="45"/>
                </a:lnTo>
                <a:lnTo>
                  <a:pt x="2113" y="68"/>
                </a:lnTo>
                <a:lnTo>
                  <a:pt x="2141" y="96"/>
                </a:lnTo>
                <a:lnTo>
                  <a:pt x="2164" y="126"/>
                </a:lnTo>
                <a:lnTo>
                  <a:pt x="2182" y="160"/>
                </a:lnTo>
                <a:lnTo>
                  <a:pt x="2191" y="195"/>
                </a:lnTo>
                <a:lnTo>
                  <a:pt x="2195" y="233"/>
                </a:lnTo>
                <a:lnTo>
                  <a:pt x="2195" y="2966"/>
                </a:lnTo>
                <a:lnTo>
                  <a:pt x="2191" y="3004"/>
                </a:lnTo>
                <a:lnTo>
                  <a:pt x="2182" y="3040"/>
                </a:lnTo>
                <a:lnTo>
                  <a:pt x="2164" y="3074"/>
                </a:lnTo>
                <a:lnTo>
                  <a:pt x="2141" y="3104"/>
                </a:lnTo>
                <a:lnTo>
                  <a:pt x="2113" y="3131"/>
                </a:lnTo>
                <a:lnTo>
                  <a:pt x="2081" y="3154"/>
                </a:lnTo>
                <a:lnTo>
                  <a:pt x="2044" y="3173"/>
                </a:lnTo>
                <a:lnTo>
                  <a:pt x="2003" y="3188"/>
                </a:lnTo>
                <a:lnTo>
                  <a:pt x="1959" y="3197"/>
                </a:lnTo>
                <a:lnTo>
                  <a:pt x="1913" y="3200"/>
                </a:lnTo>
                <a:lnTo>
                  <a:pt x="283" y="3200"/>
                </a:lnTo>
                <a:lnTo>
                  <a:pt x="236" y="3197"/>
                </a:lnTo>
                <a:lnTo>
                  <a:pt x="193" y="3188"/>
                </a:lnTo>
                <a:lnTo>
                  <a:pt x="152" y="3173"/>
                </a:lnTo>
                <a:lnTo>
                  <a:pt x="115" y="3154"/>
                </a:lnTo>
                <a:lnTo>
                  <a:pt x="83" y="3131"/>
                </a:lnTo>
                <a:lnTo>
                  <a:pt x="55" y="3104"/>
                </a:lnTo>
                <a:lnTo>
                  <a:pt x="32" y="3074"/>
                </a:lnTo>
                <a:lnTo>
                  <a:pt x="15" y="3040"/>
                </a:lnTo>
                <a:lnTo>
                  <a:pt x="3" y="3004"/>
                </a:lnTo>
                <a:lnTo>
                  <a:pt x="0" y="2966"/>
                </a:lnTo>
                <a:lnTo>
                  <a:pt x="0" y="233"/>
                </a:lnTo>
                <a:lnTo>
                  <a:pt x="3" y="195"/>
                </a:lnTo>
                <a:lnTo>
                  <a:pt x="15" y="160"/>
                </a:lnTo>
                <a:lnTo>
                  <a:pt x="32" y="126"/>
                </a:lnTo>
                <a:lnTo>
                  <a:pt x="55" y="96"/>
                </a:lnTo>
                <a:lnTo>
                  <a:pt x="83" y="68"/>
                </a:lnTo>
                <a:lnTo>
                  <a:pt x="115" y="45"/>
                </a:lnTo>
                <a:lnTo>
                  <a:pt x="152" y="26"/>
                </a:lnTo>
                <a:lnTo>
                  <a:pt x="193" y="11"/>
                </a:lnTo>
                <a:lnTo>
                  <a:pt x="236" y="3"/>
                </a:lnTo>
                <a:lnTo>
                  <a:pt x="283" y="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6CCEA04-74E8-4350-BF37-7042F6E8F413}"/>
              </a:ext>
            </a:extLst>
          </p:cNvPr>
          <p:cNvSpPr/>
          <p:nvPr/>
        </p:nvSpPr>
        <p:spPr>
          <a:xfrm>
            <a:off x="8762246" y="1202684"/>
            <a:ext cx="21146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[</a:t>
            </a:r>
            <a:r>
              <a:rPr lang="ko-KR" altLang="en-US" dirty="0"/>
              <a:t>현대인의 스트레스</a:t>
            </a:r>
            <a:r>
              <a:rPr lang="en-US" altLang="ko-KR" dirty="0"/>
              <a:t>]</a:t>
            </a:r>
            <a:endParaRPr lang="ko-KR" altLang="en-US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39596588-F29F-44CA-B697-D41954E1694E}"/>
              </a:ext>
            </a:extLst>
          </p:cNvPr>
          <p:cNvCxnSpPr>
            <a:cxnSpLocks/>
          </p:cNvCxnSpPr>
          <p:nvPr/>
        </p:nvCxnSpPr>
        <p:spPr>
          <a:xfrm>
            <a:off x="7465434" y="1148679"/>
            <a:ext cx="0" cy="4067669"/>
          </a:xfrm>
          <a:prstGeom prst="line">
            <a:avLst/>
          </a:prstGeom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1BCE6A6-0D0E-4111-BFDC-ADD3C7AB1668}"/>
              </a:ext>
            </a:extLst>
          </p:cNvPr>
          <p:cNvSpPr/>
          <p:nvPr/>
        </p:nvSpPr>
        <p:spPr>
          <a:xfrm>
            <a:off x="7646732" y="4657395"/>
            <a:ext cx="41311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젊은 층의 </a:t>
            </a:r>
            <a:r>
              <a:rPr lang="en-US" altLang="ko-KR" sz="1600" dirty="0"/>
              <a:t>30% </a:t>
            </a:r>
            <a:r>
              <a:rPr lang="ko-KR" altLang="en-US" sz="1600" dirty="0"/>
              <a:t>이상이 스트레스를 </a:t>
            </a:r>
            <a:r>
              <a:rPr lang="en-US" altLang="ko-KR" sz="1600" dirty="0"/>
              <a:t>‘</a:t>
            </a:r>
            <a:r>
              <a:rPr lang="ko-KR" altLang="en-US" sz="1600" dirty="0"/>
              <a:t>많이</a:t>
            </a:r>
            <a:r>
              <a:rPr lang="en-US" altLang="ko-KR" sz="1600" dirty="0"/>
              <a:t>’</a:t>
            </a:r>
            <a:r>
              <a:rPr lang="ko-KR" altLang="en-US" sz="1600" dirty="0"/>
              <a:t>혹은 </a:t>
            </a:r>
            <a:r>
              <a:rPr lang="en-US" altLang="ko-KR" sz="1600" dirty="0"/>
              <a:t>‘</a:t>
            </a:r>
            <a:r>
              <a:rPr lang="ko-KR" altLang="en-US" sz="1600" dirty="0"/>
              <a:t>대단히 많이</a:t>
            </a:r>
            <a:r>
              <a:rPr lang="en-US" altLang="ko-KR" sz="1600" dirty="0"/>
              <a:t>’</a:t>
            </a:r>
            <a:r>
              <a:rPr lang="ko-KR" altLang="en-US" sz="1600" dirty="0"/>
              <a:t>느끼고 있다고 답변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5616394-AF5C-4E4A-9765-00A20493B32A}"/>
              </a:ext>
            </a:extLst>
          </p:cNvPr>
          <p:cNvSpPr/>
          <p:nvPr/>
        </p:nvSpPr>
        <p:spPr>
          <a:xfrm>
            <a:off x="0" y="6395294"/>
            <a:ext cx="1786392" cy="388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rgbClr val="404257"/>
                </a:solidFill>
              </a:rPr>
              <a:t>6</a:t>
            </a:r>
            <a:r>
              <a:rPr lang="ko-KR" altLang="en-US" sz="1400" dirty="0">
                <a:solidFill>
                  <a:srgbClr val="404257"/>
                </a:solidFill>
              </a:rPr>
              <a:t>조 </a:t>
            </a:r>
            <a:r>
              <a:rPr lang="ko-KR" altLang="en-US" sz="1400" dirty="0" err="1">
                <a:solidFill>
                  <a:srgbClr val="404257"/>
                </a:solidFill>
              </a:rPr>
              <a:t>천세진</a:t>
            </a:r>
            <a:r>
              <a:rPr lang="ko-KR" altLang="en-US" sz="1400" dirty="0">
                <a:solidFill>
                  <a:srgbClr val="404257"/>
                </a:solidFill>
              </a:rPr>
              <a:t> 김지효</a:t>
            </a:r>
            <a:endParaRPr lang="en-US" altLang="ko-KR" sz="1400" dirty="0">
              <a:solidFill>
                <a:srgbClr val="404257"/>
              </a:solidFill>
            </a:endParaRPr>
          </a:p>
        </p:txBody>
      </p:sp>
      <p:graphicFrame>
        <p:nvGraphicFramePr>
          <p:cNvPr id="24" name="차트 23">
            <a:extLst>
              <a:ext uri="{FF2B5EF4-FFF2-40B4-BE49-F238E27FC236}">
                <a16:creationId xmlns:a16="http://schemas.microsoft.com/office/drawing/2014/main" id="{C8DC1FDB-5CDC-4CAF-8A22-EB11B124266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3738144"/>
              </p:ext>
            </p:extLst>
          </p:nvPr>
        </p:nvGraphicFramePr>
        <p:xfrm>
          <a:off x="8002852" y="1676786"/>
          <a:ext cx="363347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7" name="직사각형 26">
            <a:extLst>
              <a:ext uri="{FF2B5EF4-FFF2-40B4-BE49-F238E27FC236}">
                <a16:creationId xmlns:a16="http://schemas.microsoft.com/office/drawing/2014/main" id="{12B99B5E-05B0-4B58-A990-D6CB9372C1FD}"/>
              </a:ext>
            </a:extLst>
          </p:cNvPr>
          <p:cNvSpPr/>
          <p:nvPr/>
        </p:nvSpPr>
        <p:spPr>
          <a:xfrm>
            <a:off x="2373038" y="5655316"/>
            <a:ext cx="9494912" cy="9340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/>
              <a:t>스트레스 수준에 따른 스마트폰 사용 패턴을 도출해</a:t>
            </a:r>
            <a:r>
              <a:rPr lang="en-US" altLang="ko-KR" sz="1600" dirty="0"/>
              <a:t>, </a:t>
            </a:r>
            <a:r>
              <a:rPr lang="ko-KR" altLang="en-US" sz="1600" dirty="0"/>
              <a:t>연관성을 설명해낼 수 있을 것</a:t>
            </a:r>
            <a:endParaRPr lang="en-US" altLang="ko-KR" sz="1600" dirty="0"/>
          </a:p>
          <a:p>
            <a:pPr algn="ctr">
              <a:lnSpc>
                <a:spcPct val="150000"/>
              </a:lnSpc>
            </a:pPr>
            <a:r>
              <a:rPr lang="ko-KR" altLang="ko-KR" sz="1600" dirty="0"/>
              <a:t>사용 패턴</a:t>
            </a:r>
            <a:r>
              <a:rPr lang="ko-KR" altLang="en-US" sz="1600" dirty="0"/>
              <a:t>이</a:t>
            </a:r>
            <a:r>
              <a:rPr lang="ko-KR" altLang="ko-KR" sz="1600" dirty="0"/>
              <a:t> </a:t>
            </a:r>
            <a:r>
              <a:rPr lang="ko-KR" altLang="en-US" sz="1600" dirty="0"/>
              <a:t>세대</a:t>
            </a:r>
            <a:r>
              <a:rPr lang="ko-KR" altLang="ko-KR" sz="1600" dirty="0"/>
              <a:t> 별로 다양한 양상을 보일 것으로 예상되므로 연구대상을 대학생으로 한정</a:t>
            </a:r>
            <a:endParaRPr lang="en-US" altLang="ko-KR" sz="1600" dirty="0"/>
          </a:p>
        </p:txBody>
      </p:sp>
      <p:pic>
        <p:nvPicPr>
          <p:cNvPr id="39" name="오디오 38">
            <a:hlinkClick r:id="" action="ppaction://media"/>
            <a:extLst>
              <a:ext uri="{FF2B5EF4-FFF2-40B4-BE49-F238E27FC236}">
                <a16:creationId xmlns:a16="http://schemas.microsoft.com/office/drawing/2014/main" id="{3C078434-3034-44CD-A67C-2741704A1D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053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595"/>
    </mc:Choice>
    <mc:Fallback xmlns="">
      <p:transition spd="slow" advTm="565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41012997-148B-4EE1-B5B4-347A414A78BB}"/>
              </a:ext>
            </a:extLst>
          </p:cNvPr>
          <p:cNvSpPr/>
          <p:nvPr/>
        </p:nvSpPr>
        <p:spPr>
          <a:xfrm>
            <a:off x="3455469" y="4543123"/>
            <a:ext cx="2640531" cy="664429"/>
          </a:xfrm>
          <a:prstGeom prst="rect">
            <a:avLst/>
          </a:prstGeom>
          <a:solidFill>
            <a:srgbClr val="E54C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6632F9B-6F5B-4E08-8E1B-C8E5DBF41748}"/>
              </a:ext>
            </a:extLst>
          </p:cNvPr>
          <p:cNvSpPr/>
          <p:nvPr/>
        </p:nvSpPr>
        <p:spPr>
          <a:xfrm>
            <a:off x="5959" y="0"/>
            <a:ext cx="2149704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200000"/>
              </a:lnSpc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9AC3ED8-CC7A-4D20-9713-73420CDE465B}"/>
              </a:ext>
            </a:extLst>
          </p:cNvPr>
          <p:cNvSpPr/>
          <p:nvPr/>
        </p:nvSpPr>
        <p:spPr>
          <a:xfrm>
            <a:off x="2373038" y="327879"/>
            <a:ext cx="21483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+mj-ea"/>
                <a:ea typeface="+mj-ea"/>
              </a:rPr>
              <a:t>1.2 </a:t>
            </a:r>
            <a:r>
              <a:rPr lang="ko-KR" altLang="en-US" sz="2800" dirty="0">
                <a:latin typeface="+mj-ea"/>
                <a:ea typeface="+mj-ea"/>
              </a:rPr>
              <a:t>관련동향</a:t>
            </a:r>
            <a:r>
              <a:rPr lang="en-US" altLang="ko-KR" sz="2800" dirty="0">
                <a:latin typeface="+mj-ea"/>
                <a:ea typeface="+mj-ea"/>
              </a:rPr>
              <a:t> </a:t>
            </a:r>
            <a:endParaRPr lang="ko-KR" altLang="en-US" sz="2800" dirty="0">
              <a:latin typeface="+mj-ea"/>
              <a:ea typeface="+mj-ea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5809898-7AF7-4A0E-8A89-F77C4263F591}"/>
              </a:ext>
            </a:extLst>
          </p:cNvPr>
          <p:cNvSpPr/>
          <p:nvPr/>
        </p:nvSpPr>
        <p:spPr>
          <a:xfrm>
            <a:off x="0" y="1358850"/>
            <a:ext cx="2019299" cy="490889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211242F-AD0D-4D8B-8BE8-44441A5FAF40}"/>
              </a:ext>
            </a:extLst>
          </p:cNvPr>
          <p:cNvSpPr/>
          <p:nvPr/>
        </p:nvSpPr>
        <p:spPr>
          <a:xfrm>
            <a:off x="-3270" y="1259631"/>
            <a:ext cx="2115543" cy="19999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1. </a:t>
            </a:r>
            <a:r>
              <a:rPr lang="ko-KR" altLang="en-US" sz="1600" dirty="0">
                <a:solidFill>
                  <a:schemeClr val="bg1"/>
                </a:solidFill>
              </a:rPr>
              <a:t>개요</a:t>
            </a:r>
          </a:p>
          <a:p>
            <a:pPr lvl="0">
              <a:lnSpc>
                <a:spcPct val="200000"/>
              </a:lnSpc>
            </a:pPr>
            <a:r>
              <a:rPr lang="en-US" altLang="ko-KR" sz="1600" dirty="0"/>
              <a:t>2. </a:t>
            </a:r>
            <a:r>
              <a:rPr lang="ko-KR" altLang="en-US" sz="1600" dirty="0"/>
              <a:t>프로젝트 목표</a:t>
            </a:r>
          </a:p>
          <a:p>
            <a:pPr lvl="0">
              <a:lnSpc>
                <a:spcPct val="200000"/>
              </a:lnSpc>
            </a:pPr>
            <a:r>
              <a:rPr lang="en-US" altLang="ko-KR" sz="1600" dirty="0"/>
              <a:t>3. </a:t>
            </a:r>
            <a:r>
              <a:rPr lang="ko-KR" altLang="en-US" sz="1600" dirty="0"/>
              <a:t>프로젝트 추진 계획</a:t>
            </a:r>
          </a:p>
          <a:p>
            <a:pPr lvl="0">
              <a:lnSpc>
                <a:spcPct val="200000"/>
              </a:lnSpc>
            </a:pPr>
            <a:r>
              <a:rPr lang="en-US" altLang="ko-KR" sz="1600" dirty="0"/>
              <a:t>4. </a:t>
            </a:r>
            <a:r>
              <a:rPr lang="ko-KR" altLang="en-US" sz="1600" dirty="0"/>
              <a:t>결론 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39596588-F29F-44CA-B697-D41954E1694E}"/>
              </a:ext>
            </a:extLst>
          </p:cNvPr>
          <p:cNvCxnSpPr>
            <a:cxnSpLocks/>
          </p:cNvCxnSpPr>
          <p:nvPr/>
        </p:nvCxnSpPr>
        <p:spPr>
          <a:xfrm>
            <a:off x="7465434" y="1148679"/>
            <a:ext cx="0" cy="4067669"/>
          </a:xfrm>
          <a:prstGeom prst="line">
            <a:avLst/>
          </a:prstGeom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5616394-AF5C-4E4A-9765-00A20493B32A}"/>
              </a:ext>
            </a:extLst>
          </p:cNvPr>
          <p:cNvSpPr/>
          <p:nvPr/>
        </p:nvSpPr>
        <p:spPr>
          <a:xfrm>
            <a:off x="0" y="6395294"/>
            <a:ext cx="1786392" cy="388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rgbClr val="404257"/>
                </a:solidFill>
              </a:rPr>
              <a:t>6</a:t>
            </a:r>
            <a:r>
              <a:rPr lang="ko-KR" altLang="en-US" sz="1400" dirty="0">
                <a:solidFill>
                  <a:srgbClr val="404257"/>
                </a:solidFill>
              </a:rPr>
              <a:t>조 </a:t>
            </a:r>
            <a:r>
              <a:rPr lang="ko-KR" altLang="en-US" sz="1400" dirty="0" err="1">
                <a:solidFill>
                  <a:srgbClr val="404257"/>
                </a:solidFill>
              </a:rPr>
              <a:t>천세진</a:t>
            </a:r>
            <a:r>
              <a:rPr lang="ko-KR" altLang="en-US" sz="1400" dirty="0">
                <a:solidFill>
                  <a:srgbClr val="404257"/>
                </a:solidFill>
              </a:rPr>
              <a:t> 김지효</a:t>
            </a:r>
            <a:endParaRPr lang="en-US" altLang="ko-KR" sz="1400" dirty="0">
              <a:solidFill>
                <a:srgbClr val="404257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2B99B5E-05B0-4B58-A990-D6CB9372C1FD}"/>
              </a:ext>
            </a:extLst>
          </p:cNvPr>
          <p:cNvSpPr/>
          <p:nvPr/>
        </p:nvSpPr>
        <p:spPr>
          <a:xfrm>
            <a:off x="2377286" y="5682092"/>
            <a:ext cx="9494912" cy="8314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dirty="0"/>
              <a:t>연합학습을 거친 신경망 모델 구축 목표</a:t>
            </a:r>
            <a:endParaRPr lang="en-US" altLang="ko-KR" sz="1600" dirty="0"/>
          </a:p>
          <a:p>
            <a:pPr algn="ctr">
              <a:lnSpc>
                <a:spcPct val="150000"/>
              </a:lnSpc>
            </a:pPr>
            <a:r>
              <a:rPr lang="ko-KR" altLang="en-US" sz="1600" dirty="0"/>
              <a:t>목표 정확도를 </a:t>
            </a:r>
            <a:r>
              <a:rPr lang="en-US" altLang="ko-KR" sz="1600" dirty="0"/>
              <a:t>95%</a:t>
            </a:r>
            <a:r>
              <a:rPr lang="ko-KR" altLang="en-US" sz="1600" dirty="0"/>
              <a:t>로 설정</a:t>
            </a:r>
            <a:endParaRPr lang="en-US" altLang="ko-KR" sz="1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8FFC8CB-99FB-4B2D-BAF0-8E1C93808F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368" t="28848" r="32106" b="49701"/>
          <a:stretch/>
        </p:blipFill>
        <p:spPr>
          <a:xfrm>
            <a:off x="2331677" y="1564511"/>
            <a:ext cx="4997387" cy="1012969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8AA8986D-737B-4D2A-B14E-C867C33181ED}"/>
              </a:ext>
            </a:extLst>
          </p:cNvPr>
          <p:cNvSpPr/>
          <p:nvPr/>
        </p:nvSpPr>
        <p:spPr>
          <a:xfrm>
            <a:off x="3012210" y="858407"/>
            <a:ext cx="13994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[</a:t>
            </a:r>
            <a:r>
              <a:rPr lang="ko-KR" altLang="en-US" dirty="0"/>
              <a:t>관련 연구</a:t>
            </a:r>
            <a:r>
              <a:rPr lang="en-US" altLang="ko-KR" dirty="0"/>
              <a:t>]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97F1A62-F8F7-4680-8E9B-1C5012BAEDD8}"/>
              </a:ext>
            </a:extLst>
          </p:cNvPr>
          <p:cNvSpPr/>
          <p:nvPr/>
        </p:nvSpPr>
        <p:spPr>
          <a:xfrm>
            <a:off x="2373038" y="3106949"/>
            <a:ext cx="4751704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ko-KR" sz="1600" dirty="0">
                <a:latin typeface="+mn-ea"/>
                <a:cs typeface="Times New Roman" panose="02020603050405020304" pitchFamily="18" charset="0"/>
              </a:rPr>
              <a:t>앱을 </a:t>
            </a:r>
            <a:r>
              <a:rPr lang="en-US" altLang="ko-KR" sz="1600" dirty="0">
                <a:latin typeface="+mn-ea"/>
                <a:cs typeface="Times New Roman" panose="02020603050405020304" pitchFamily="18" charset="0"/>
              </a:rPr>
              <a:t>5 </a:t>
            </a:r>
            <a:r>
              <a:rPr lang="ko-KR" altLang="ko-KR" sz="1600" dirty="0">
                <a:latin typeface="+mn-ea"/>
                <a:cs typeface="Times New Roman" panose="02020603050405020304" pitchFamily="18" charset="0"/>
              </a:rPr>
              <a:t>종류로 분류</a:t>
            </a:r>
            <a:r>
              <a:rPr lang="en-US" altLang="ko-KR" sz="1600" dirty="0">
                <a:latin typeface="+mn-ea"/>
                <a:cs typeface="Times New Roman" panose="02020603050405020304" pitchFamily="18" charset="0"/>
              </a:rPr>
              <a:t>,</a:t>
            </a:r>
            <a:r>
              <a:rPr lang="ko-KR" altLang="ko-KR" sz="1600" dirty="0">
                <a:latin typeface="+mn-ea"/>
                <a:cs typeface="Times New Roman" panose="02020603050405020304" pitchFamily="18" charset="0"/>
              </a:rPr>
              <a:t> 각각의 사용시간</a:t>
            </a:r>
            <a:r>
              <a:rPr lang="en-US" altLang="ko-KR" sz="1600" dirty="0">
                <a:latin typeface="+mn-ea"/>
                <a:cs typeface="Times New Roman" panose="02020603050405020304" pitchFamily="18" charset="0"/>
              </a:rPr>
              <a:t> </a:t>
            </a:r>
            <a:r>
              <a:rPr lang="ko-KR" altLang="en-US" sz="1600" dirty="0">
                <a:latin typeface="+mn-ea"/>
                <a:cs typeface="Times New Roman" panose="02020603050405020304" pitchFamily="18" charset="0"/>
              </a:rPr>
              <a:t>및 </a:t>
            </a:r>
            <a:r>
              <a:rPr lang="ko-KR" altLang="ko-KR" sz="1600" dirty="0">
                <a:latin typeface="+mn-ea"/>
                <a:cs typeface="Times New Roman" panose="02020603050405020304" pitchFamily="18" charset="0"/>
              </a:rPr>
              <a:t>빈도 수를 측정해 </a:t>
            </a:r>
            <a:r>
              <a:rPr lang="ko-KR" altLang="en-US" sz="1600" dirty="0">
                <a:latin typeface="+mn-ea"/>
                <a:cs typeface="Times New Roman" panose="02020603050405020304" pitchFamily="18" charset="0"/>
              </a:rPr>
              <a:t>사용 </a:t>
            </a:r>
            <a:r>
              <a:rPr lang="ko-KR" altLang="ko-KR" sz="1600" dirty="0">
                <a:latin typeface="+mn-ea"/>
                <a:cs typeface="Times New Roman" panose="02020603050405020304" pitchFamily="18" charset="0"/>
              </a:rPr>
              <a:t>데이터를 수집</a:t>
            </a:r>
            <a:endParaRPr lang="en-US" altLang="ko-KR" sz="1600" dirty="0">
              <a:latin typeface="+mn-ea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600" dirty="0">
              <a:latin typeface="+mn-ea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ko-KR" sz="1600" dirty="0">
                <a:latin typeface="+mn-ea"/>
                <a:cs typeface="Times New Roman" panose="02020603050405020304" pitchFamily="18" charset="0"/>
              </a:rPr>
              <a:t>사용자들이 직접 응답한 스트레스 수준을 기반으로 모델을 구축</a:t>
            </a:r>
            <a:endParaRPr lang="en-US" altLang="ko-KR" sz="1600" dirty="0">
              <a:latin typeface="+mn-ea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600" dirty="0">
              <a:latin typeface="+mn-ea"/>
              <a:cs typeface="Times New Roman" panose="02020603050405020304" pitchFamily="18" charset="0"/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Accuracy: 75%</a:t>
            </a: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Precision: 85.7%</a:t>
            </a:r>
            <a:r>
              <a:rPr lang="ko-KR" altLang="en-US" sz="1600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 달성</a:t>
            </a:r>
            <a:endParaRPr lang="en-US" altLang="ko-KR" sz="1600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4A5EC29C-3610-47B0-A157-2C20C595DE7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707" t="32702" r="29895" b="43621"/>
          <a:stretch/>
        </p:blipFill>
        <p:spPr>
          <a:xfrm>
            <a:off x="7590132" y="1424136"/>
            <a:ext cx="4477127" cy="1313443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8654E551-A93C-49BA-81A0-756DFA9CE9D3}"/>
              </a:ext>
            </a:extLst>
          </p:cNvPr>
          <p:cNvSpPr/>
          <p:nvPr/>
        </p:nvSpPr>
        <p:spPr>
          <a:xfrm>
            <a:off x="7601806" y="3061219"/>
            <a:ext cx="4465454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ko-KR" sz="1600" dirty="0">
                <a:latin typeface="+mn-ea"/>
                <a:cs typeface="Times New Roman" panose="02020603050405020304" pitchFamily="18" charset="0"/>
              </a:rPr>
              <a:t>마이크</a:t>
            </a:r>
            <a:r>
              <a:rPr lang="en-US" altLang="ko-KR" sz="1600" dirty="0">
                <a:latin typeface="+mn-ea"/>
                <a:cs typeface="Times New Roman" panose="02020603050405020304" pitchFamily="18" charset="0"/>
              </a:rPr>
              <a:t>, GPS, </a:t>
            </a:r>
            <a:r>
              <a:rPr lang="ko-KR" altLang="ko-KR" sz="1600" dirty="0">
                <a:latin typeface="+mn-ea"/>
                <a:cs typeface="Times New Roman" panose="02020603050405020304" pitchFamily="18" charset="0"/>
              </a:rPr>
              <a:t>블루투스 등 스마트폰으로 얻을 수 있는 다양한 정보들을 종합해 분석</a:t>
            </a:r>
            <a:endParaRPr lang="en-US" altLang="ko-KR" sz="1600" dirty="0">
              <a:latin typeface="+mn-ea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600" dirty="0">
              <a:latin typeface="+mn-ea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Dartmouth College </a:t>
            </a:r>
            <a:r>
              <a:rPr lang="ko-KR" altLang="ko-KR" sz="1600" dirty="0">
                <a:latin typeface="+mn-ea"/>
                <a:cs typeface="Times New Roman" panose="02020603050405020304" pitchFamily="18" charset="0"/>
              </a:rPr>
              <a:t>학생들의 전반적인 생활 습관 및 심리 상태와 학업 성적을 예측하는 모델을 구축</a:t>
            </a:r>
            <a:endParaRPr lang="ko-KR" altLang="en-US" sz="1600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0272FE5-E1D5-4273-A6DC-159A248DA13D}"/>
              </a:ext>
            </a:extLst>
          </p:cNvPr>
          <p:cNvSpPr/>
          <p:nvPr/>
        </p:nvSpPr>
        <p:spPr>
          <a:xfrm>
            <a:off x="7178431" y="413742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54F0641-0E9C-43E9-BFC1-726E537B2AF2}"/>
              </a:ext>
            </a:extLst>
          </p:cNvPr>
          <p:cNvSpPr/>
          <p:nvPr/>
        </p:nvSpPr>
        <p:spPr>
          <a:xfrm>
            <a:off x="10177505" y="0"/>
            <a:ext cx="1802096" cy="388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E54C4F"/>
                </a:solidFill>
                <a:latin typeface="+mj-ea"/>
              </a:rPr>
              <a:t>졸업프로젝트</a:t>
            </a:r>
            <a:r>
              <a:rPr lang="en-US" altLang="ko-KR" sz="1400" dirty="0">
                <a:solidFill>
                  <a:srgbClr val="E54C4F"/>
                </a:solidFill>
                <a:latin typeface="+mj-ea"/>
              </a:rPr>
              <a:t>1</a:t>
            </a:r>
            <a:r>
              <a:rPr lang="ko-KR" altLang="en-US" sz="1400" dirty="0">
                <a:solidFill>
                  <a:srgbClr val="E54C4F"/>
                </a:solidFill>
                <a:latin typeface="+mj-ea"/>
              </a:rPr>
              <a:t> 제안서</a:t>
            </a:r>
            <a:endParaRPr lang="en-US" altLang="ko-KR" sz="1400" dirty="0">
              <a:solidFill>
                <a:srgbClr val="E54C4F"/>
              </a:solidFill>
              <a:latin typeface="+mj-ea"/>
            </a:endParaRPr>
          </a:p>
        </p:txBody>
      </p:sp>
      <p:pic>
        <p:nvPicPr>
          <p:cNvPr id="31" name="오디오 30">
            <a:hlinkClick r:id="" action="ppaction://media"/>
            <a:extLst>
              <a:ext uri="{FF2B5EF4-FFF2-40B4-BE49-F238E27FC236}">
                <a16:creationId xmlns:a16="http://schemas.microsoft.com/office/drawing/2014/main" id="{5F5760BA-FECB-4940-9481-96F7F9E003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362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398"/>
    </mc:Choice>
    <mc:Fallback xmlns="">
      <p:transition spd="slow" advTm="693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4E8F8619-A6A1-4ADE-B574-5045D87FE024}"/>
              </a:ext>
            </a:extLst>
          </p:cNvPr>
          <p:cNvSpPr/>
          <p:nvPr/>
        </p:nvSpPr>
        <p:spPr>
          <a:xfrm>
            <a:off x="4702659" y="4558720"/>
            <a:ext cx="4951539" cy="5135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66D772A-7749-42BE-85DF-58B74F1F9ABC}"/>
              </a:ext>
            </a:extLst>
          </p:cNvPr>
          <p:cNvSpPr/>
          <p:nvPr/>
        </p:nvSpPr>
        <p:spPr>
          <a:xfrm>
            <a:off x="4702658" y="5200203"/>
            <a:ext cx="4951539" cy="5135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892A0F6-5F49-4A8D-BF38-66F0D5B1755E}"/>
              </a:ext>
            </a:extLst>
          </p:cNvPr>
          <p:cNvSpPr/>
          <p:nvPr/>
        </p:nvSpPr>
        <p:spPr>
          <a:xfrm>
            <a:off x="4702660" y="3910947"/>
            <a:ext cx="4951539" cy="5135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ADD8C3E-235C-4530-AA8C-2FE8844A6A26}"/>
              </a:ext>
            </a:extLst>
          </p:cNvPr>
          <p:cNvSpPr/>
          <p:nvPr/>
        </p:nvSpPr>
        <p:spPr>
          <a:xfrm>
            <a:off x="4702661" y="3259537"/>
            <a:ext cx="4951539" cy="5135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6632F9B-6F5B-4E08-8E1B-C8E5DBF41748}"/>
              </a:ext>
            </a:extLst>
          </p:cNvPr>
          <p:cNvSpPr/>
          <p:nvPr/>
        </p:nvSpPr>
        <p:spPr>
          <a:xfrm>
            <a:off x="5959" y="0"/>
            <a:ext cx="2149704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200000"/>
              </a:lnSpc>
            </a:pPr>
            <a:endParaRPr lang="ko-KR" altLang="en-US" sz="16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9AC3ED8-CC7A-4D20-9713-73420CDE465B}"/>
              </a:ext>
            </a:extLst>
          </p:cNvPr>
          <p:cNvSpPr/>
          <p:nvPr/>
        </p:nvSpPr>
        <p:spPr>
          <a:xfrm>
            <a:off x="2373038" y="327879"/>
            <a:ext cx="141897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+mj-ea"/>
                <a:ea typeface="+mj-ea"/>
              </a:rPr>
              <a:t>2.1 </a:t>
            </a:r>
            <a:r>
              <a:rPr lang="ko-KR" altLang="en-US" sz="2800" dirty="0">
                <a:latin typeface="+mj-ea"/>
                <a:ea typeface="+mj-ea"/>
              </a:rPr>
              <a:t>목표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5809898-7AF7-4A0E-8A89-F77C4263F591}"/>
              </a:ext>
            </a:extLst>
          </p:cNvPr>
          <p:cNvSpPr/>
          <p:nvPr/>
        </p:nvSpPr>
        <p:spPr>
          <a:xfrm>
            <a:off x="0" y="1849739"/>
            <a:ext cx="2019299" cy="490889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211242F-AD0D-4D8B-8BE8-44441A5FAF40}"/>
              </a:ext>
            </a:extLst>
          </p:cNvPr>
          <p:cNvSpPr/>
          <p:nvPr/>
        </p:nvSpPr>
        <p:spPr>
          <a:xfrm>
            <a:off x="-3270" y="1259631"/>
            <a:ext cx="2115543" cy="19999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</a:pPr>
            <a:r>
              <a:rPr lang="en-US" altLang="ko-KR" sz="1600" dirty="0">
                <a:latin typeface="+mn-ea"/>
              </a:rPr>
              <a:t>1. </a:t>
            </a:r>
            <a:r>
              <a:rPr lang="ko-KR" altLang="en-US" sz="1600" dirty="0">
                <a:latin typeface="+mn-ea"/>
              </a:rPr>
              <a:t>개요</a:t>
            </a: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schemeClr val="bg1"/>
                </a:solidFill>
                <a:latin typeface="+mn-ea"/>
              </a:rPr>
              <a:t>2. </a:t>
            </a:r>
            <a:r>
              <a:rPr lang="ko-KR" altLang="en-US" sz="1600" dirty="0">
                <a:solidFill>
                  <a:schemeClr val="bg1"/>
                </a:solidFill>
                <a:latin typeface="+mn-ea"/>
              </a:rPr>
              <a:t>프로젝트 목표</a:t>
            </a:r>
          </a:p>
          <a:p>
            <a:pPr lvl="0">
              <a:lnSpc>
                <a:spcPct val="200000"/>
              </a:lnSpc>
            </a:pPr>
            <a:r>
              <a:rPr lang="en-US" altLang="ko-KR" sz="1600" dirty="0">
                <a:latin typeface="+mn-ea"/>
              </a:rPr>
              <a:t>3. </a:t>
            </a:r>
            <a:r>
              <a:rPr lang="ko-KR" altLang="en-US" sz="1600" dirty="0">
                <a:latin typeface="+mn-ea"/>
              </a:rPr>
              <a:t>프로젝트 추진 계획</a:t>
            </a:r>
          </a:p>
          <a:p>
            <a:pPr lvl="0">
              <a:lnSpc>
                <a:spcPct val="200000"/>
              </a:lnSpc>
            </a:pPr>
            <a:r>
              <a:rPr lang="en-US" altLang="ko-KR" sz="1600" dirty="0">
                <a:latin typeface="+mn-ea"/>
              </a:rPr>
              <a:t>4. </a:t>
            </a:r>
            <a:r>
              <a:rPr lang="ko-KR" altLang="en-US" sz="1600" dirty="0">
                <a:latin typeface="+mn-ea"/>
              </a:rPr>
              <a:t>결론 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5616394-AF5C-4E4A-9765-00A20493B32A}"/>
              </a:ext>
            </a:extLst>
          </p:cNvPr>
          <p:cNvSpPr/>
          <p:nvPr/>
        </p:nvSpPr>
        <p:spPr>
          <a:xfrm>
            <a:off x="0" y="6395294"/>
            <a:ext cx="1786392" cy="388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rgbClr val="404257"/>
                </a:solidFill>
                <a:latin typeface="+mn-ea"/>
              </a:rPr>
              <a:t>6</a:t>
            </a:r>
            <a:r>
              <a:rPr lang="ko-KR" altLang="en-US" sz="1400" dirty="0">
                <a:solidFill>
                  <a:srgbClr val="404257"/>
                </a:solidFill>
                <a:latin typeface="+mn-ea"/>
              </a:rPr>
              <a:t>조 </a:t>
            </a:r>
            <a:r>
              <a:rPr lang="ko-KR" altLang="en-US" sz="1400" dirty="0" err="1">
                <a:solidFill>
                  <a:srgbClr val="404257"/>
                </a:solidFill>
                <a:latin typeface="+mn-ea"/>
              </a:rPr>
              <a:t>천세진</a:t>
            </a:r>
            <a:r>
              <a:rPr lang="ko-KR" altLang="en-US" sz="1400" dirty="0">
                <a:solidFill>
                  <a:srgbClr val="404257"/>
                </a:solidFill>
                <a:latin typeface="+mn-ea"/>
              </a:rPr>
              <a:t> 김지효</a:t>
            </a:r>
            <a:endParaRPr lang="en-US" altLang="ko-KR" sz="1400" dirty="0">
              <a:solidFill>
                <a:srgbClr val="404257"/>
              </a:solidFill>
              <a:latin typeface="+mn-ea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0272FE5-E1D5-4273-A6DC-159A248DA13D}"/>
              </a:ext>
            </a:extLst>
          </p:cNvPr>
          <p:cNvSpPr/>
          <p:nvPr/>
        </p:nvSpPr>
        <p:spPr>
          <a:xfrm>
            <a:off x="7178431" y="413742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ko-KR" altLang="en-US" dirty="0">
              <a:latin typeface="+mn-ea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3824ACE-7D69-4CCD-B202-2E7C1E535417}"/>
              </a:ext>
            </a:extLst>
          </p:cNvPr>
          <p:cNvSpPr/>
          <p:nvPr/>
        </p:nvSpPr>
        <p:spPr>
          <a:xfrm>
            <a:off x="3048550" y="1523446"/>
            <a:ext cx="8931051" cy="383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ko-KR" altLang="ko-KR" dirty="0">
                <a:latin typeface="+mn-ea"/>
                <a:cs typeface="Times New Roman" panose="02020603050405020304" pitchFamily="18" charset="0"/>
              </a:rPr>
              <a:t>우리는 사용자의 스마트폰 사용 패턴 분석을 통해 그들의 스트레스 수준을 예측하고자 한다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.</a:t>
            </a:r>
            <a:endParaRPr lang="ko-KR" altLang="ko-KR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164CB4B-A15F-456F-B2E8-65846A367752}"/>
              </a:ext>
            </a:extLst>
          </p:cNvPr>
          <p:cNvSpPr/>
          <p:nvPr/>
        </p:nvSpPr>
        <p:spPr>
          <a:xfrm>
            <a:off x="4882363" y="3140934"/>
            <a:ext cx="4771833" cy="254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200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ko-KR" altLang="ko-KR" dirty="0">
                <a:latin typeface="+mn-ea"/>
                <a:cs typeface="Times New Roman" panose="02020603050405020304" pitchFamily="18" charset="0"/>
              </a:rPr>
              <a:t>연합학습 통한 인공 신경망 구축</a:t>
            </a:r>
          </a:p>
          <a:p>
            <a:pPr marL="342900" lvl="0" indent="-342900">
              <a:lnSpc>
                <a:spcPct val="200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ko-KR" altLang="ko-KR" dirty="0">
                <a:latin typeface="+mn-ea"/>
                <a:cs typeface="Times New Roman" panose="02020603050405020304" pitchFamily="18" charset="0"/>
              </a:rPr>
              <a:t>동형암호 기법 사용한 데이터 수집</a:t>
            </a:r>
          </a:p>
          <a:p>
            <a:pPr marL="342900" lvl="0" indent="-342900">
              <a:lnSpc>
                <a:spcPct val="200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ko-KR" altLang="ko-KR" dirty="0">
                <a:latin typeface="+mn-ea"/>
                <a:cs typeface="Times New Roman" panose="02020603050405020304" pitchFamily="18" charset="0"/>
              </a:rPr>
              <a:t>스마트폰 사용 패턴으로 스트레스 수준 예측 </a:t>
            </a:r>
          </a:p>
          <a:p>
            <a:pPr marL="342900" lvl="0" indent="-342900">
              <a:lnSpc>
                <a:spcPct val="200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ko-KR" altLang="ko-KR" dirty="0">
                <a:latin typeface="+mn-ea"/>
                <a:cs typeface="Times New Roman" panose="02020603050405020304" pitchFamily="18" charset="0"/>
              </a:rPr>
              <a:t>사용자에게 스트레스 수준 알림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342FED0-F8D8-43D9-9CB0-7C5E59DA6203}"/>
              </a:ext>
            </a:extLst>
          </p:cNvPr>
          <p:cNvCxnSpPr>
            <a:cxnSpLocks/>
          </p:cNvCxnSpPr>
          <p:nvPr/>
        </p:nvCxnSpPr>
        <p:spPr>
          <a:xfrm>
            <a:off x="3083093" y="1933081"/>
            <a:ext cx="8386372" cy="0"/>
          </a:xfrm>
          <a:prstGeom prst="line">
            <a:avLst/>
          </a:prstGeom>
          <a:ln w="19050">
            <a:solidFill>
              <a:srgbClr val="E54C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80B0260-3F31-4EB6-A86B-5DAA0886252C}"/>
              </a:ext>
            </a:extLst>
          </p:cNvPr>
          <p:cNvSpPr/>
          <p:nvPr/>
        </p:nvSpPr>
        <p:spPr>
          <a:xfrm>
            <a:off x="6526253" y="2521554"/>
            <a:ext cx="1327093" cy="42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dirty="0">
                <a:latin typeface="+mn-ea"/>
                <a:cs typeface="Times New Roman" panose="02020603050405020304" pitchFamily="18" charset="0"/>
              </a:rPr>
              <a:t>[</a:t>
            </a:r>
            <a:r>
              <a:rPr lang="ko-KR" altLang="en-US" sz="2000" dirty="0">
                <a:latin typeface="+mn-ea"/>
                <a:cs typeface="Times New Roman" panose="02020603050405020304" pitchFamily="18" charset="0"/>
              </a:rPr>
              <a:t>세부 목표</a:t>
            </a:r>
            <a:r>
              <a:rPr lang="en-US" altLang="ko-KR" sz="2000" dirty="0">
                <a:latin typeface="+mn-ea"/>
                <a:cs typeface="Times New Roman" panose="02020603050405020304" pitchFamily="18" charset="0"/>
              </a:rPr>
              <a:t>]</a:t>
            </a:r>
            <a:endParaRPr lang="ko-KR" altLang="ko-KR" sz="2000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187CB38-79C0-49AE-9904-33E73CF98278}"/>
              </a:ext>
            </a:extLst>
          </p:cNvPr>
          <p:cNvSpPr/>
          <p:nvPr/>
        </p:nvSpPr>
        <p:spPr>
          <a:xfrm>
            <a:off x="10177505" y="0"/>
            <a:ext cx="1802096" cy="388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E54C4F"/>
                </a:solidFill>
                <a:latin typeface="+mj-ea"/>
              </a:rPr>
              <a:t>졸업프로젝트</a:t>
            </a:r>
            <a:r>
              <a:rPr lang="en-US" altLang="ko-KR" sz="1400" dirty="0">
                <a:solidFill>
                  <a:srgbClr val="E54C4F"/>
                </a:solidFill>
                <a:latin typeface="+mj-ea"/>
              </a:rPr>
              <a:t>1</a:t>
            </a:r>
            <a:r>
              <a:rPr lang="ko-KR" altLang="en-US" sz="1400" dirty="0">
                <a:solidFill>
                  <a:srgbClr val="E54C4F"/>
                </a:solidFill>
                <a:latin typeface="+mj-ea"/>
              </a:rPr>
              <a:t> 제안서</a:t>
            </a:r>
            <a:endParaRPr lang="en-US" altLang="ko-KR" sz="1400" dirty="0">
              <a:solidFill>
                <a:srgbClr val="E54C4F"/>
              </a:solidFill>
              <a:latin typeface="+mj-ea"/>
            </a:endParaRPr>
          </a:p>
        </p:txBody>
      </p:sp>
      <p:pic>
        <p:nvPicPr>
          <p:cNvPr id="14" name="오디오 13">
            <a:hlinkClick r:id="" action="ppaction://media"/>
            <a:extLst>
              <a:ext uri="{FF2B5EF4-FFF2-40B4-BE49-F238E27FC236}">
                <a16:creationId xmlns:a16="http://schemas.microsoft.com/office/drawing/2014/main" id="{C987EC5A-BE45-4D19-9055-398BAE85D7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112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108"/>
    </mc:Choice>
    <mc:Fallback xmlns="">
      <p:transition spd="slow" advTm="261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C6632F9B-6F5B-4E08-8E1B-C8E5DBF41748}"/>
              </a:ext>
            </a:extLst>
          </p:cNvPr>
          <p:cNvSpPr/>
          <p:nvPr/>
        </p:nvSpPr>
        <p:spPr>
          <a:xfrm>
            <a:off x="5959" y="0"/>
            <a:ext cx="2149704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200000"/>
              </a:lnSpc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9AC3ED8-CC7A-4D20-9713-73420CDE465B}"/>
              </a:ext>
            </a:extLst>
          </p:cNvPr>
          <p:cNvSpPr/>
          <p:nvPr/>
        </p:nvSpPr>
        <p:spPr>
          <a:xfrm>
            <a:off x="2373038" y="327879"/>
            <a:ext cx="23567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+mj-ea"/>
                <a:ea typeface="+mj-ea"/>
              </a:rPr>
              <a:t>2.2 </a:t>
            </a:r>
            <a:r>
              <a:rPr lang="ko-KR" altLang="en-US" sz="2800" dirty="0">
                <a:latin typeface="+mj-ea"/>
                <a:ea typeface="+mj-ea"/>
              </a:rPr>
              <a:t>예상결과물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5809898-7AF7-4A0E-8A89-F77C4263F591}"/>
              </a:ext>
            </a:extLst>
          </p:cNvPr>
          <p:cNvSpPr/>
          <p:nvPr/>
        </p:nvSpPr>
        <p:spPr>
          <a:xfrm>
            <a:off x="0" y="1849739"/>
            <a:ext cx="2019299" cy="490889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211242F-AD0D-4D8B-8BE8-44441A5FAF40}"/>
              </a:ext>
            </a:extLst>
          </p:cNvPr>
          <p:cNvSpPr/>
          <p:nvPr/>
        </p:nvSpPr>
        <p:spPr>
          <a:xfrm>
            <a:off x="-3270" y="1259631"/>
            <a:ext cx="2115543" cy="19999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</a:pPr>
            <a:r>
              <a:rPr lang="en-US" altLang="ko-KR" sz="1600" dirty="0"/>
              <a:t>1. </a:t>
            </a:r>
            <a:r>
              <a:rPr lang="ko-KR" altLang="en-US" sz="1600" dirty="0"/>
              <a:t>개요</a:t>
            </a: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2. </a:t>
            </a:r>
            <a:r>
              <a:rPr lang="ko-KR" altLang="en-US" sz="1600" dirty="0">
                <a:solidFill>
                  <a:schemeClr val="bg1"/>
                </a:solidFill>
              </a:rPr>
              <a:t>프로젝트 목표</a:t>
            </a:r>
          </a:p>
          <a:p>
            <a:pPr lvl="0">
              <a:lnSpc>
                <a:spcPct val="200000"/>
              </a:lnSpc>
            </a:pPr>
            <a:r>
              <a:rPr lang="en-US" altLang="ko-KR" sz="1600" dirty="0"/>
              <a:t>3. </a:t>
            </a:r>
            <a:r>
              <a:rPr lang="ko-KR" altLang="en-US" sz="1600" dirty="0"/>
              <a:t>프로젝트 추진 계획</a:t>
            </a:r>
          </a:p>
          <a:p>
            <a:pPr lvl="0">
              <a:lnSpc>
                <a:spcPct val="200000"/>
              </a:lnSpc>
            </a:pPr>
            <a:r>
              <a:rPr lang="en-US" altLang="ko-KR" sz="1600" dirty="0"/>
              <a:t>4. </a:t>
            </a:r>
            <a:r>
              <a:rPr lang="ko-KR" altLang="en-US" sz="1600" dirty="0"/>
              <a:t>결론 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5616394-AF5C-4E4A-9765-00A20493B32A}"/>
              </a:ext>
            </a:extLst>
          </p:cNvPr>
          <p:cNvSpPr/>
          <p:nvPr/>
        </p:nvSpPr>
        <p:spPr>
          <a:xfrm>
            <a:off x="0" y="6395294"/>
            <a:ext cx="1786392" cy="388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rgbClr val="404257"/>
                </a:solidFill>
              </a:rPr>
              <a:t>6</a:t>
            </a:r>
            <a:r>
              <a:rPr lang="ko-KR" altLang="en-US" sz="1400" dirty="0">
                <a:solidFill>
                  <a:srgbClr val="404257"/>
                </a:solidFill>
              </a:rPr>
              <a:t>조 </a:t>
            </a:r>
            <a:r>
              <a:rPr lang="ko-KR" altLang="en-US" sz="1400" dirty="0" err="1">
                <a:solidFill>
                  <a:srgbClr val="404257"/>
                </a:solidFill>
              </a:rPr>
              <a:t>천세진</a:t>
            </a:r>
            <a:r>
              <a:rPr lang="ko-KR" altLang="en-US" sz="1400" dirty="0">
                <a:solidFill>
                  <a:srgbClr val="404257"/>
                </a:solidFill>
              </a:rPr>
              <a:t> 김지효</a:t>
            </a:r>
            <a:endParaRPr lang="en-US" altLang="ko-KR" sz="1400" dirty="0">
              <a:solidFill>
                <a:srgbClr val="404257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0272FE5-E1D5-4273-A6DC-159A248DA13D}"/>
              </a:ext>
            </a:extLst>
          </p:cNvPr>
          <p:cNvSpPr/>
          <p:nvPr/>
        </p:nvSpPr>
        <p:spPr>
          <a:xfrm>
            <a:off x="7033466" y="4081672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0F52782-8A7B-4A04-910F-C9EF3BD70E9F}"/>
              </a:ext>
            </a:extLst>
          </p:cNvPr>
          <p:cNvSpPr/>
          <p:nvPr/>
        </p:nvSpPr>
        <p:spPr>
          <a:xfrm>
            <a:off x="3114889" y="1925493"/>
            <a:ext cx="6731754" cy="45166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200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ko-KR" altLang="ko-KR" dirty="0">
                <a:latin typeface="+mn-ea"/>
                <a:cs typeface="Times New Roman" panose="02020603050405020304" pitchFamily="18" charset="0"/>
              </a:rPr>
              <a:t>스트레스 측정 및 데이터 수집용 모바일 앱</a:t>
            </a:r>
            <a:endParaRPr lang="en-US" altLang="ko-KR" dirty="0">
              <a:latin typeface="+mn-ea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200000"/>
              </a:lnSpc>
              <a:spcAft>
                <a:spcPts val="800"/>
              </a:spcAft>
              <a:buFont typeface="돋움" panose="020B0600000101010101" pitchFamily="50" charset="-127"/>
              <a:buChar char="-"/>
            </a:pPr>
            <a:r>
              <a:rPr lang="en-US" altLang="ko-KR" dirty="0">
                <a:latin typeface="+mn-ea"/>
                <a:cs typeface="Times New Roman" panose="02020603050405020304" pitchFamily="18" charset="0"/>
              </a:rPr>
              <a:t>iOS </a:t>
            </a:r>
            <a:r>
              <a:rPr lang="ko-KR" altLang="ko-KR" dirty="0">
                <a:latin typeface="+mn-ea"/>
                <a:cs typeface="Times New Roman" panose="02020603050405020304" pitchFamily="18" charset="0"/>
              </a:rPr>
              <a:t>앱</a:t>
            </a:r>
          </a:p>
          <a:p>
            <a:pPr marL="742950" lvl="1" indent="-285750">
              <a:lnSpc>
                <a:spcPct val="200000"/>
              </a:lnSpc>
              <a:spcAft>
                <a:spcPts val="800"/>
              </a:spcAft>
              <a:buFont typeface="돋움" panose="020B0600000101010101" pitchFamily="50" charset="-127"/>
              <a:buChar char="-"/>
            </a:pPr>
            <a:r>
              <a:rPr lang="en-US" altLang="ko-KR" dirty="0">
                <a:latin typeface="+mn-ea"/>
                <a:cs typeface="Times New Roman" panose="02020603050405020304" pitchFamily="18" charset="0"/>
              </a:rPr>
              <a:t>Android </a:t>
            </a:r>
            <a:r>
              <a:rPr lang="ko-KR" altLang="ko-KR" dirty="0">
                <a:latin typeface="+mn-ea"/>
                <a:cs typeface="Times New Roman" panose="02020603050405020304" pitchFamily="18" charset="0"/>
              </a:rPr>
              <a:t>앱</a:t>
            </a:r>
            <a:endParaRPr lang="en-US" altLang="ko-KR" dirty="0">
              <a:latin typeface="+mn-ea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ko-KR" altLang="en-US" dirty="0">
                <a:latin typeface="+mn-ea"/>
                <a:cs typeface="Times New Roman" panose="02020603050405020304" pitchFamily="18" charset="0"/>
              </a:rPr>
              <a:t>스마트폰 사용 패턴에 따른 스트레스 지수 예측 모델</a:t>
            </a:r>
          </a:p>
          <a:p>
            <a:pPr marL="742950" lvl="1" indent="-285750">
              <a:lnSpc>
                <a:spcPct val="200000"/>
              </a:lnSpc>
              <a:spcAft>
                <a:spcPts val="800"/>
              </a:spcAft>
              <a:buFont typeface="돋움" panose="020B0600000101010101" pitchFamily="50" charset="-127"/>
              <a:buChar char="-"/>
            </a:pPr>
            <a:r>
              <a:rPr lang="ko-KR" altLang="en-US" dirty="0">
                <a:latin typeface="+mn-ea"/>
                <a:cs typeface="Times New Roman" panose="02020603050405020304" pitchFamily="18" charset="0"/>
              </a:rPr>
              <a:t>연합학습 기반 </a:t>
            </a:r>
            <a:r>
              <a:rPr lang="ko-KR" altLang="ko-KR" dirty="0">
                <a:latin typeface="+mn-ea"/>
                <a:cs typeface="Times New Roman" panose="02020603050405020304" pitchFamily="18" charset="0"/>
              </a:rPr>
              <a:t>인공 신경망</a:t>
            </a:r>
            <a:endParaRPr lang="en-US" altLang="ko-KR" dirty="0">
              <a:latin typeface="+mn-ea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ko-KR" altLang="en-US" dirty="0">
                <a:latin typeface="+mn-ea"/>
                <a:cs typeface="Times New Roman" panose="02020603050405020304" pitchFamily="18" charset="0"/>
              </a:rPr>
              <a:t>최종 앱</a:t>
            </a:r>
          </a:p>
          <a:p>
            <a:pPr marL="742950" lvl="1" indent="-285750">
              <a:lnSpc>
                <a:spcPct val="200000"/>
              </a:lnSpc>
              <a:spcAft>
                <a:spcPts val="800"/>
              </a:spcAft>
              <a:buFont typeface="돋움" panose="020B0600000101010101" pitchFamily="50" charset="-127"/>
              <a:buChar char="-"/>
            </a:pPr>
            <a:r>
              <a:rPr lang="ko-KR" altLang="en-US" dirty="0">
                <a:latin typeface="+mn-ea"/>
                <a:cs typeface="Times New Roman" panose="02020603050405020304" pitchFamily="18" charset="0"/>
              </a:rPr>
              <a:t>인공 신경망 모델을 적용한 최종 유저 앱</a:t>
            </a:r>
            <a:endParaRPr lang="en-US" altLang="ko-KR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30AC8C7-A862-4747-BAD6-221AC91C5DD6}"/>
              </a:ext>
            </a:extLst>
          </p:cNvPr>
          <p:cNvSpPr/>
          <p:nvPr/>
        </p:nvSpPr>
        <p:spPr>
          <a:xfrm>
            <a:off x="3114889" y="1369543"/>
            <a:ext cx="2849115" cy="4801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ko-KR" altLang="ko-KR" dirty="0">
                <a:latin typeface="+mn-ea"/>
                <a:cs typeface="Times New Roman" panose="02020603050405020304" pitchFamily="18" charset="0"/>
              </a:rPr>
              <a:t>총 </a:t>
            </a:r>
            <a:r>
              <a:rPr lang="en-US" altLang="ko-KR" sz="2400" dirty="0">
                <a:solidFill>
                  <a:srgbClr val="E54C4F"/>
                </a:solidFill>
                <a:latin typeface="+mn-ea"/>
                <a:cs typeface="Times New Roman" panose="02020603050405020304" pitchFamily="18" charset="0"/>
              </a:rPr>
              <a:t>3</a:t>
            </a:r>
            <a:r>
              <a:rPr lang="ko-KR" altLang="ko-KR" dirty="0">
                <a:latin typeface="+mn-ea"/>
                <a:cs typeface="Times New Roman" panose="02020603050405020304" pitchFamily="18" charset="0"/>
              </a:rPr>
              <a:t>개의 예상 산출물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1EE4CF9-A639-4BEE-A049-4DCC45186B4D}"/>
              </a:ext>
            </a:extLst>
          </p:cNvPr>
          <p:cNvSpPr/>
          <p:nvPr/>
        </p:nvSpPr>
        <p:spPr>
          <a:xfrm>
            <a:off x="10177505" y="0"/>
            <a:ext cx="1802096" cy="388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E54C4F"/>
                </a:solidFill>
                <a:latin typeface="+mj-ea"/>
              </a:rPr>
              <a:t>졸업프로젝트</a:t>
            </a:r>
            <a:r>
              <a:rPr lang="en-US" altLang="ko-KR" sz="1400" dirty="0">
                <a:solidFill>
                  <a:srgbClr val="E54C4F"/>
                </a:solidFill>
                <a:latin typeface="+mj-ea"/>
              </a:rPr>
              <a:t>1</a:t>
            </a:r>
            <a:r>
              <a:rPr lang="ko-KR" altLang="en-US" sz="1400" dirty="0">
                <a:solidFill>
                  <a:srgbClr val="E54C4F"/>
                </a:solidFill>
                <a:latin typeface="+mj-ea"/>
              </a:rPr>
              <a:t> 제안서</a:t>
            </a:r>
            <a:endParaRPr lang="en-US" altLang="ko-KR" sz="1400" dirty="0">
              <a:solidFill>
                <a:srgbClr val="E54C4F"/>
              </a:solidFill>
              <a:latin typeface="+mj-ea"/>
            </a:endParaRPr>
          </a:p>
        </p:txBody>
      </p:sp>
      <p:pic>
        <p:nvPicPr>
          <p:cNvPr id="16" name="오디오 15">
            <a:hlinkClick r:id="" action="ppaction://media"/>
            <a:extLst>
              <a:ext uri="{FF2B5EF4-FFF2-40B4-BE49-F238E27FC236}">
                <a16:creationId xmlns:a16="http://schemas.microsoft.com/office/drawing/2014/main" id="{B8648013-3214-4921-A35C-E86C766033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352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99"/>
    </mc:Choice>
    <mc:Fallback xmlns="">
      <p:transition spd="slow" advTm="405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C6632F9B-6F5B-4E08-8E1B-C8E5DBF41748}"/>
              </a:ext>
            </a:extLst>
          </p:cNvPr>
          <p:cNvSpPr/>
          <p:nvPr/>
        </p:nvSpPr>
        <p:spPr>
          <a:xfrm>
            <a:off x="5959" y="0"/>
            <a:ext cx="2149704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200000"/>
              </a:lnSpc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9AC3ED8-CC7A-4D20-9713-73420CDE465B}"/>
              </a:ext>
            </a:extLst>
          </p:cNvPr>
          <p:cNvSpPr/>
          <p:nvPr/>
        </p:nvSpPr>
        <p:spPr>
          <a:xfrm>
            <a:off x="2373038" y="327879"/>
            <a:ext cx="28777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+mj-ea"/>
                <a:ea typeface="+mj-ea"/>
              </a:rPr>
              <a:t>3.1 </a:t>
            </a:r>
            <a:r>
              <a:rPr lang="ko-KR" altLang="en-US" sz="2800" dirty="0">
                <a:latin typeface="+mj-ea"/>
                <a:ea typeface="+mj-ea"/>
              </a:rPr>
              <a:t>역할 분담 계획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5809898-7AF7-4A0E-8A89-F77C4263F591}"/>
              </a:ext>
            </a:extLst>
          </p:cNvPr>
          <p:cNvSpPr/>
          <p:nvPr/>
        </p:nvSpPr>
        <p:spPr>
          <a:xfrm>
            <a:off x="0" y="2350255"/>
            <a:ext cx="2019299" cy="490889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211242F-AD0D-4D8B-8BE8-44441A5FAF40}"/>
              </a:ext>
            </a:extLst>
          </p:cNvPr>
          <p:cNvSpPr/>
          <p:nvPr/>
        </p:nvSpPr>
        <p:spPr>
          <a:xfrm>
            <a:off x="-3270" y="1259631"/>
            <a:ext cx="2115543" cy="19999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</a:pPr>
            <a:r>
              <a:rPr lang="en-US" altLang="ko-KR" sz="1600" dirty="0"/>
              <a:t>1. </a:t>
            </a:r>
            <a:r>
              <a:rPr lang="ko-KR" altLang="en-US" sz="1600" dirty="0"/>
              <a:t>개요</a:t>
            </a:r>
          </a:p>
          <a:p>
            <a:pPr>
              <a:lnSpc>
                <a:spcPct val="200000"/>
              </a:lnSpc>
            </a:pPr>
            <a:r>
              <a:rPr lang="en-US" altLang="ko-KR" sz="1600" dirty="0"/>
              <a:t>2. </a:t>
            </a:r>
            <a:r>
              <a:rPr lang="ko-KR" altLang="en-US" sz="1600" dirty="0"/>
              <a:t>프로젝트 목표</a:t>
            </a:r>
          </a:p>
          <a:p>
            <a:pPr lvl="0">
              <a:lnSpc>
                <a:spcPct val="20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3. </a:t>
            </a:r>
            <a:r>
              <a:rPr lang="ko-KR" altLang="en-US" sz="1600" dirty="0">
                <a:solidFill>
                  <a:schemeClr val="bg1"/>
                </a:solidFill>
              </a:rPr>
              <a:t>프로젝트 추진 계획</a:t>
            </a:r>
          </a:p>
          <a:p>
            <a:pPr lvl="0">
              <a:lnSpc>
                <a:spcPct val="200000"/>
              </a:lnSpc>
            </a:pPr>
            <a:r>
              <a:rPr lang="en-US" altLang="ko-KR" sz="1600" dirty="0"/>
              <a:t>4. </a:t>
            </a:r>
            <a:r>
              <a:rPr lang="ko-KR" altLang="en-US" sz="1600" dirty="0"/>
              <a:t>결론 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5616394-AF5C-4E4A-9765-00A20493B32A}"/>
              </a:ext>
            </a:extLst>
          </p:cNvPr>
          <p:cNvSpPr/>
          <p:nvPr/>
        </p:nvSpPr>
        <p:spPr>
          <a:xfrm>
            <a:off x="0" y="6395294"/>
            <a:ext cx="1786392" cy="388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rgbClr val="404257"/>
                </a:solidFill>
              </a:rPr>
              <a:t>6</a:t>
            </a:r>
            <a:r>
              <a:rPr lang="ko-KR" altLang="en-US" sz="1400" dirty="0">
                <a:solidFill>
                  <a:srgbClr val="404257"/>
                </a:solidFill>
              </a:rPr>
              <a:t>조 </a:t>
            </a:r>
            <a:r>
              <a:rPr lang="ko-KR" altLang="en-US" sz="1400" dirty="0" err="1">
                <a:solidFill>
                  <a:srgbClr val="404257"/>
                </a:solidFill>
              </a:rPr>
              <a:t>천세진</a:t>
            </a:r>
            <a:r>
              <a:rPr lang="ko-KR" altLang="en-US" sz="1400" dirty="0">
                <a:solidFill>
                  <a:srgbClr val="404257"/>
                </a:solidFill>
              </a:rPr>
              <a:t> 김지효</a:t>
            </a:r>
            <a:endParaRPr lang="en-US" altLang="ko-KR" sz="1400" dirty="0">
              <a:solidFill>
                <a:srgbClr val="404257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0272FE5-E1D5-4273-A6DC-159A248DA13D}"/>
              </a:ext>
            </a:extLst>
          </p:cNvPr>
          <p:cNvSpPr/>
          <p:nvPr/>
        </p:nvSpPr>
        <p:spPr>
          <a:xfrm>
            <a:off x="7178431" y="413742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ko-KR" altLang="en-US" dirty="0"/>
          </a:p>
        </p:txBody>
      </p:sp>
      <p:graphicFrame>
        <p:nvGraphicFramePr>
          <p:cNvPr id="3" name="표 5">
            <a:extLst>
              <a:ext uri="{FF2B5EF4-FFF2-40B4-BE49-F238E27FC236}">
                <a16:creationId xmlns:a16="http://schemas.microsoft.com/office/drawing/2014/main" id="{3DB386E1-E06A-424D-9BBE-5102A06703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8967470"/>
              </p:ext>
            </p:extLst>
          </p:nvPr>
        </p:nvGraphicFramePr>
        <p:xfrm>
          <a:off x="2950555" y="1483178"/>
          <a:ext cx="8763390" cy="4809974"/>
        </p:xfrm>
        <a:graphic>
          <a:graphicData uri="http://schemas.openxmlformats.org/drawingml/2006/table">
            <a:tbl>
              <a:tblPr firstRow="1">
                <a:tableStyleId>{F2DE63D5-997A-4646-A377-4702673A728D}</a:tableStyleId>
              </a:tblPr>
              <a:tblGrid>
                <a:gridCol w="1679197">
                  <a:extLst>
                    <a:ext uri="{9D8B030D-6E8A-4147-A177-3AD203B41FA5}">
                      <a16:colId xmlns:a16="http://schemas.microsoft.com/office/drawing/2014/main" val="4244082791"/>
                    </a:ext>
                  </a:extLst>
                </a:gridCol>
                <a:gridCol w="4163063">
                  <a:extLst>
                    <a:ext uri="{9D8B030D-6E8A-4147-A177-3AD203B41FA5}">
                      <a16:colId xmlns:a16="http://schemas.microsoft.com/office/drawing/2014/main" val="3192146363"/>
                    </a:ext>
                  </a:extLst>
                </a:gridCol>
                <a:gridCol w="2921130">
                  <a:extLst>
                    <a:ext uri="{9D8B030D-6E8A-4147-A177-3AD203B41FA5}">
                      <a16:colId xmlns:a16="http://schemas.microsoft.com/office/drawing/2014/main" val="3467168521"/>
                    </a:ext>
                  </a:extLst>
                </a:gridCol>
              </a:tblGrid>
              <a:tr h="3456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bg1"/>
                          </a:solidFill>
                        </a:rPr>
                        <a:t>팀원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4C4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bg1"/>
                          </a:solidFill>
                        </a:rPr>
                        <a:t>소속</a:t>
                      </a:r>
                      <a:r>
                        <a:rPr lang="en-US" altLang="ko-KR" sz="1600" b="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ko-KR" altLang="en-US" sz="1600" b="0" dirty="0">
                          <a:solidFill>
                            <a:schemeClr val="bg1"/>
                          </a:solidFill>
                        </a:rPr>
                        <a:t>학번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4C4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bg1"/>
                          </a:solidFill>
                        </a:rPr>
                        <a:t>역할분담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4C4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8291909"/>
                  </a:ext>
                </a:extLst>
              </a:tr>
              <a:tr h="223217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ko-KR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이름</a:t>
                      </a:r>
                      <a:r>
                        <a:rPr lang="en-US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ko-KR" sz="1600" dirty="0" err="1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천세진</a:t>
                      </a:r>
                      <a:r>
                        <a:rPr lang="ko-KR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팀장</a:t>
                      </a:r>
                      <a:r>
                        <a:rPr lang="en-US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  <a:endParaRPr lang="ko-KR" sz="16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ko-KR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소속</a:t>
                      </a:r>
                      <a:r>
                        <a:rPr lang="en-US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ko-KR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공과대학 컴퓨터공학부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ko-KR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학번</a:t>
                      </a:r>
                      <a:r>
                        <a:rPr lang="en-US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: 201711356</a:t>
                      </a:r>
                      <a:endParaRPr lang="ko-KR" sz="16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- iOS </a:t>
                      </a:r>
                      <a:r>
                        <a:rPr lang="ko-KR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앱 설계 및 구현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ko-KR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암호화 시스템 설계 및 구축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ko-KR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신경망 설계 및 구현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3112865"/>
                  </a:ext>
                </a:extLst>
              </a:tr>
              <a:tr h="223217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ko-KR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이름</a:t>
                      </a:r>
                      <a:r>
                        <a:rPr lang="en-US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ko-KR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김지효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ko-KR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소속</a:t>
                      </a:r>
                      <a:r>
                        <a:rPr lang="en-US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ko-KR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경영대학 기술경영학과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ko-KR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학번</a:t>
                      </a:r>
                      <a:r>
                        <a:rPr lang="en-US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: 201612066</a:t>
                      </a:r>
                      <a:endParaRPr lang="ko-KR" sz="16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- Android </a:t>
                      </a:r>
                      <a:r>
                        <a:rPr lang="ko-KR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앱 설계 및 구현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- DB </a:t>
                      </a:r>
                      <a:r>
                        <a:rPr lang="ko-KR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설계 및 구축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ko-KR" sz="1600" dirty="0">
                          <a:effectLst/>
                          <a:latin typeface="+mn-ea"/>
                          <a:ea typeface="+mn-ea"/>
                          <a:cs typeface="Times New Roman" panose="02020603050405020304" pitchFamily="18" charset="0"/>
                        </a:rPr>
                        <a:t>신경망 설계 및 구현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2882676"/>
                  </a:ext>
                </a:extLst>
              </a:tr>
            </a:tbl>
          </a:graphicData>
        </a:graphic>
      </p:graphicFrame>
      <p:pic>
        <p:nvPicPr>
          <p:cNvPr id="16" name="그림 15">
            <a:extLst>
              <a:ext uri="{FF2B5EF4-FFF2-40B4-BE49-F238E27FC236}">
                <a16:creationId xmlns:a16="http://schemas.microsoft.com/office/drawing/2014/main" id="{5561DDA2-7BA2-4542-AA63-926FD402F52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038569" y="1946286"/>
            <a:ext cx="1492250" cy="198691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8734B8F6-D628-49D4-8066-BE6694A797E0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3040474" y="4137428"/>
            <a:ext cx="1490345" cy="1986915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BD4FE086-834D-45B9-91A9-A84C69CFC6F5}"/>
              </a:ext>
            </a:extLst>
          </p:cNvPr>
          <p:cNvSpPr/>
          <p:nvPr/>
        </p:nvSpPr>
        <p:spPr>
          <a:xfrm>
            <a:off x="10177505" y="0"/>
            <a:ext cx="1802096" cy="388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E54C4F"/>
                </a:solidFill>
                <a:latin typeface="+mj-ea"/>
              </a:rPr>
              <a:t>졸업프로젝트</a:t>
            </a:r>
            <a:r>
              <a:rPr lang="en-US" altLang="ko-KR" sz="1400" dirty="0">
                <a:solidFill>
                  <a:srgbClr val="E54C4F"/>
                </a:solidFill>
                <a:latin typeface="+mj-ea"/>
              </a:rPr>
              <a:t>1</a:t>
            </a:r>
            <a:r>
              <a:rPr lang="ko-KR" altLang="en-US" sz="1400" dirty="0">
                <a:solidFill>
                  <a:srgbClr val="E54C4F"/>
                </a:solidFill>
                <a:latin typeface="+mj-ea"/>
              </a:rPr>
              <a:t> 제안서</a:t>
            </a:r>
            <a:endParaRPr lang="en-US" altLang="ko-KR" sz="1400" dirty="0">
              <a:solidFill>
                <a:srgbClr val="E54C4F"/>
              </a:solidFill>
              <a:latin typeface="+mj-ea"/>
            </a:endParaRP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CBDCDF7A-6CE4-4E02-94CA-FB28179325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471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215"/>
    </mc:Choice>
    <mc:Fallback xmlns="">
      <p:transition spd="slow" advTm="282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C6632F9B-6F5B-4E08-8E1B-C8E5DBF41748}"/>
              </a:ext>
            </a:extLst>
          </p:cNvPr>
          <p:cNvSpPr/>
          <p:nvPr/>
        </p:nvSpPr>
        <p:spPr>
          <a:xfrm>
            <a:off x="5959" y="0"/>
            <a:ext cx="2149704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200000"/>
              </a:lnSpc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9AC3ED8-CC7A-4D20-9713-73420CDE465B}"/>
              </a:ext>
            </a:extLst>
          </p:cNvPr>
          <p:cNvSpPr/>
          <p:nvPr/>
        </p:nvSpPr>
        <p:spPr>
          <a:xfrm>
            <a:off x="2373038" y="327879"/>
            <a:ext cx="28777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+mj-ea"/>
                <a:ea typeface="+mj-ea"/>
              </a:rPr>
              <a:t>3.2 </a:t>
            </a:r>
            <a:r>
              <a:rPr lang="ko-KR" altLang="en-US" sz="2800" dirty="0">
                <a:latin typeface="+mj-ea"/>
                <a:ea typeface="+mj-ea"/>
              </a:rPr>
              <a:t>추진 일정 계획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5809898-7AF7-4A0E-8A89-F77C4263F591}"/>
              </a:ext>
            </a:extLst>
          </p:cNvPr>
          <p:cNvSpPr/>
          <p:nvPr/>
        </p:nvSpPr>
        <p:spPr>
          <a:xfrm>
            <a:off x="0" y="2350255"/>
            <a:ext cx="2019299" cy="490889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211242F-AD0D-4D8B-8BE8-44441A5FAF40}"/>
              </a:ext>
            </a:extLst>
          </p:cNvPr>
          <p:cNvSpPr/>
          <p:nvPr/>
        </p:nvSpPr>
        <p:spPr>
          <a:xfrm>
            <a:off x="-3270" y="1259631"/>
            <a:ext cx="2115543" cy="19999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</a:pPr>
            <a:r>
              <a:rPr lang="en-US" altLang="ko-KR" sz="1600" dirty="0"/>
              <a:t>1. </a:t>
            </a:r>
            <a:r>
              <a:rPr lang="ko-KR" altLang="en-US" sz="1600" dirty="0"/>
              <a:t>개요</a:t>
            </a:r>
          </a:p>
          <a:p>
            <a:pPr>
              <a:lnSpc>
                <a:spcPct val="200000"/>
              </a:lnSpc>
            </a:pPr>
            <a:r>
              <a:rPr lang="en-US" altLang="ko-KR" sz="1600" dirty="0"/>
              <a:t>2. </a:t>
            </a:r>
            <a:r>
              <a:rPr lang="ko-KR" altLang="en-US" sz="1600" dirty="0"/>
              <a:t>프로젝트 목표</a:t>
            </a:r>
          </a:p>
          <a:p>
            <a:pPr lvl="0">
              <a:lnSpc>
                <a:spcPct val="20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3. </a:t>
            </a:r>
            <a:r>
              <a:rPr lang="ko-KR" altLang="en-US" sz="1600" dirty="0">
                <a:solidFill>
                  <a:schemeClr val="bg1"/>
                </a:solidFill>
              </a:rPr>
              <a:t>프로젝트 추진 계획</a:t>
            </a:r>
          </a:p>
          <a:p>
            <a:pPr lvl="0">
              <a:lnSpc>
                <a:spcPct val="200000"/>
              </a:lnSpc>
            </a:pPr>
            <a:r>
              <a:rPr lang="en-US" altLang="ko-KR" sz="1600" dirty="0"/>
              <a:t>4. </a:t>
            </a:r>
            <a:r>
              <a:rPr lang="ko-KR" altLang="en-US" sz="1600" dirty="0"/>
              <a:t>결론 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5616394-AF5C-4E4A-9765-00A20493B32A}"/>
              </a:ext>
            </a:extLst>
          </p:cNvPr>
          <p:cNvSpPr/>
          <p:nvPr/>
        </p:nvSpPr>
        <p:spPr>
          <a:xfrm>
            <a:off x="0" y="6395294"/>
            <a:ext cx="1786392" cy="388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rgbClr val="404257"/>
                </a:solidFill>
              </a:rPr>
              <a:t>6</a:t>
            </a:r>
            <a:r>
              <a:rPr lang="ko-KR" altLang="en-US" sz="1400" dirty="0">
                <a:solidFill>
                  <a:srgbClr val="404257"/>
                </a:solidFill>
              </a:rPr>
              <a:t>조 </a:t>
            </a:r>
            <a:r>
              <a:rPr lang="ko-KR" altLang="en-US" sz="1400" dirty="0" err="1">
                <a:solidFill>
                  <a:srgbClr val="404257"/>
                </a:solidFill>
              </a:rPr>
              <a:t>천세진</a:t>
            </a:r>
            <a:r>
              <a:rPr lang="ko-KR" altLang="en-US" sz="1400" dirty="0">
                <a:solidFill>
                  <a:srgbClr val="404257"/>
                </a:solidFill>
              </a:rPr>
              <a:t> 김지효</a:t>
            </a:r>
            <a:endParaRPr lang="en-US" altLang="ko-KR" sz="1400" dirty="0">
              <a:solidFill>
                <a:srgbClr val="404257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0272FE5-E1D5-4273-A6DC-159A248DA13D}"/>
              </a:ext>
            </a:extLst>
          </p:cNvPr>
          <p:cNvSpPr/>
          <p:nvPr/>
        </p:nvSpPr>
        <p:spPr>
          <a:xfrm>
            <a:off x="7178431" y="413742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0912999-8EFA-47EA-9CEC-4CA642B3F76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135312" y="928101"/>
            <a:ext cx="8342517" cy="5780707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2DE36425-7C56-42EC-BE78-492A5A5C0BAE}"/>
              </a:ext>
            </a:extLst>
          </p:cNvPr>
          <p:cNvSpPr/>
          <p:nvPr/>
        </p:nvSpPr>
        <p:spPr>
          <a:xfrm>
            <a:off x="10177505" y="0"/>
            <a:ext cx="1802096" cy="388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E54C4F"/>
                </a:solidFill>
                <a:latin typeface="+mj-ea"/>
              </a:rPr>
              <a:t>졸업프로젝트</a:t>
            </a:r>
            <a:r>
              <a:rPr lang="en-US" altLang="ko-KR" sz="1400" dirty="0">
                <a:solidFill>
                  <a:srgbClr val="E54C4F"/>
                </a:solidFill>
                <a:latin typeface="+mj-ea"/>
              </a:rPr>
              <a:t>1</a:t>
            </a:r>
            <a:r>
              <a:rPr lang="ko-KR" altLang="en-US" sz="1400" dirty="0">
                <a:solidFill>
                  <a:srgbClr val="E54C4F"/>
                </a:solidFill>
                <a:latin typeface="+mj-ea"/>
              </a:rPr>
              <a:t> 제안서</a:t>
            </a:r>
            <a:endParaRPr lang="en-US" altLang="ko-KR" sz="1400" dirty="0">
              <a:solidFill>
                <a:srgbClr val="E54C4F"/>
              </a:solidFill>
              <a:latin typeface="+mj-ea"/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467516E9-DCD2-40D5-A9B7-57E0F83CD8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969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365"/>
    </mc:Choice>
    <mc:Fallback xmlns="">
      <p:transition spd="slow" advTm="323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C6632F9B-6F5B-4E08-8E1B-C8E5DBF41748}"/>
              </a:ext>
            </a:extLst>
          </p:cNvPr>
          <p:cNvSpPr/>
          <p:nvPr/>
        </p:nvSpPr>
        <p:spPr>
          <a:xfrm>
            <a:off x="5959" y="0"/>
            <a:ext cx="2149704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200000"/>
              </a:lnSpc>
            </a:pP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9AC3ED8-CC7A-4D20-9713-73420CDE465B}"/>
              </a:ext>
            </a:extLst>
          </p:cNvPr>
          <p:cNvSpPr/>
          <p:nvPr/>
        </p:nvSpPr>
        <p:spPr>
          <a:xfrm>
            <a:off x="2373038" y="327879"/>
            <a:ext cx="12170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+mj-ea"/>
                <a:ea typeface="+mj-ea"/>
              </a:rPr>
              <a:t>4. </a:t>
            </a:r>
            <a:r>
              <a:rPr lang="ko-KR" altLang="en-US" sz="2800" dirty="0">
                <a:latin typeface="+mj-ea"/>
                <a:ea typeface="+mj-ea"/>
              </a:rPr>
              <a:t>결론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5809898-7AF7-4A0E-8A89-F77C4263F591}"/>
              </a:ext>
            </a:extLst>
          </p:cNvPr>
          <p:cNvSpPr/>
          <p:nvPr/>
        </p:nvSpPr>
        <p:spPr>
          <a:xfrm>
            <a:off x="0" y="2821894"/>
            <a:ext cx="2019299" cy="490889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211242F-AD0D-4D8B-8BE8-44441A5FAF40}"/>
              </a:ext>
            </a:extLst>
          </p:cNvPr>
          <p:cNvSpPr/>
          <p:nvPr/>
        </p:nvSpPr>
        <p:spPr>
          <a:xfrm>
            <a:off x="-3270" y="1259631"/>
            <a:ext cx="2115543" cy="19999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200000"/>
              </a:lnSpc>
            </a:pPr>
            <a:r>
              <a:rPr lang="en-US" altLang="ko-KR" sz="1600" dirty="0"/>
              <a:t>1. </a:t>
            </a:r>
            <a:r>
              <a:rPr lang="ko-KR" altLang="en-US" sz="1600" dirty="0"/>
              <a:t>개요</a:t>
            </a:r>
          </a:p>
          <a:p>
            <a:pPr>
              <a:lnSpc>
                <a:spcPct val="200000"/>
              </a:lnSpc>
            </a:pPr>
            <a:r>
              <a:rPr lang="en-US" altLang="ko-KR" sz="1600" dirty="0"/>
              <a:t>2. </a:t>
            </a:r>
            <a:r>
              <a:rPr lang="ko-KR" altLang="en-US" sz="1600" dirty="0"/>
              <a:t>프로젝트 목표</a:t>
            </a:r>
          </a:p>
          <a:p>
            <a:pPr lvl="0">
              <a:lnSpc>
                <a:spcPct val="200000"/>
              </a:lnSpc>
            </a:pPr>
            <a:r>
              <a:rPr lang="en-US" altLang="ko-KR" sz="1600" dirty="0"/>
              <a:t>3. </a:t>
            </a:r>
            <a:r>
              <a:rPr lang="ko-KR" altLang="en-US" sz="1600" dirty="0"/>
              <a:t>프로젝트 추진 계획</a:t>
            </a:r>
          </a:p>
          <a:p>
            <a:pPr lvl="0">
              <a:lnSpc>
                <a:spcPct val="20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4. </a:t>
            </a:r>
            <a:r>
              <a:rPr lang="ko-KR" altLang="en-US" sz="1600" dirty="0">
                <a:solidFill>
                  <a:schemeClr val="bg1"/>
                </a:solidFill>
              </a:rPr>
              <a:t>결론 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5616394-AF5C-4E4A-9765-00A20493B32A}"/>
              </a:ext>
            </a:extLst>
          </p:cNvPr>
          <p:cNvSpPr/>
          <p:nvPr/>
        </p:nvSpPr>
        <p:spPr>
          <a:xfrm>
            <a:off x="0" y="6395294"/>
            <a:ext cx="1786392" cy="388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rgbClr val="404257"/>
                </a:solidFill>
              </a:rPr>
              <a:t>6</a:t>
            </a:r>
            <a:r>
              <a:rPr lang="ko-KR" altLang="en-US" sz="1400" dirty="0">
                <a:solidFill>
                  <a:srgbClr val="404257"/>
                </a:solidFill>
              </a:rPr>
              <a:t>조 </a:t>
            </a:r>
            <a:r>
              <a:rPr lang="ko-KR" altLang="en-US" sz="1400" dirty="0" err="1">
                <a:solidFill>
                  <a:srgbClr val="404257"/>
                </a:solidFill>
              </a:rPr>
              <a:t>천세진</a:t>
            </a:r>
            <a:r>
              <a:rPr lang="ko-KR" altLang="en-US" sz="1400" dirty="0">
                <a:solidFill>
                  <a:srgbClr val="404257"/>
                </a:solidFill>
              </a:rPr>
              <a:t> 김지효</a:t>
            </a:r>
            <a:endParaRPr lang="en-US" altLang="ko-KR" sz="1400" dirty="0">
              <a:solidFill>
                <a:srgbClr val="404257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0272FE5-E1D5-4273-A6DC-159A248DA13D}"/>
              </a:ext>
            </a:extLst>
          </p:cNvPr>
          <p:cNvSpPr/>
          <p:nvPr/>
        </p:nvSpPr>
        <p:spPr>
          <a:xfrm>
            <a:off x="7178431" y="413742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BD60429-614C-4EC1-9DD6-E7935D5C0896}"/>
              </a:ext>
            </a:extLst>
          </p:cNvPr>
          <p:cNvSpPr/>
          <p:nvPr/>
        </p:nvSpPr>
        <p:spPr>
          <a:xfrm>
            <a:off x="2919490" y="2932034"/>
            <a:ext cx="8869777" cy="25455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ko-KR" altLang="ko-KR" dirty="0">
                <a:latin typeface="+mn-ea"/>
                <a:cs typeface="Times New Roman" panose="02020603050405020304" pitchFamily="18" charset="0"/>
              </a:rPr>
              <a:t>독립적일 때 무의미한 데이터들을 모아서 유의미한 결과 값을 도출해낸다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.</a:t>
            </a:r>
            <a:endParaRPr lang="ko-KR" altLang="ko-KR" dirty="0">
              <a:latin typeface="+mn-ea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ko-KR" altLang="ko-KR" dirty="0">
                <a:latin typeface="+mn-ea"/>
                <a:cs typeface="Times New Roman" panose="02020603050405020304" pitchFamily="18" charset="0"/>
              </a:rPr>
              <a:t>다소 민감할 수 있는 개인정보를 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privacy</a:t>
            </a:r>
            <a:r>
              <a:rPr lang="ko-KR" altLang="ko-KR" dirty="0">
                <a:latin typeface="+mn-ea"/>
                <a:cs typeface="Times New Roman" panose="02020603050405020304" pitchFamily="18" charset="0"/>
              </a:rPr>
              <a:t>를 유지하여 분석할 수 있다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.</a:t>
            </a:r>
            <a:endParaRPr lang="ko-KR" altLang="ko-KR" dirty="0">
              <a:latin typeface="+mn-ea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ko-KR" altLang="ko-KR" dirty="0">
                <a:latin typeface="+mn-ea"/>
                <a:cs typeface="Times New Roman" panose="02020603050405020304" pitchFamily="18" charset="0"/>
              </a:rPr>
              <a:t>시스템을 이용하여 차후에 응용할 수 있는 가능성이 많다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.</a:t>
            </a:r>
            <a:endParaRPr lang="ko-KR" altLang="ko-KR" dirty="0">
              <a:latin typeface="+mn-ea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ko-KR" altLang="ko-KR" dirty="0">
                <a:latin typeface="+mn-ea"/>
                <a:cs typeface="Times New Roman" panose="02020603050405020304" pitchFamily="18" charset="0"/>
              </a:rPr>
              <a:t>스트레스 지수를 파악하여 현재 자신의 상태를 파악하고 이에 따른 대처를 할 수 있게 한다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.</a:t>
            </a:r>
            <a:endParaRPr lang="ko-KR" altLang="ko-KR" dirty="0">
              <a:latin typeface="+mn-ea"/>
              <a:cs typeface="Times New Roman" panose="02020603050405020304" pitchFamily="18" charset="0"/>
            </a:endParaRPr>
          </a:p>
          <a:p>
            <a:pPr marL="762000">
              <a:lnSpc>
                <a:spcPct val="150000"/>
              </a:lnSpc>
              <a:spcAft>
                <a:spcPts val="800"/>
              </a:spcAft>
            </a:pPr>
            <a:r>
              <a:rPr lang="en-US" altLang="ko-KR" dirty="0">
                <a:latin typeface="+mn-ea"/>
                <a:cs typeface="Times New Roman" panose="02020603050405020304" pitchFamily="18" charset="0"/>
              </a:rPr>
              <a:t> </a:t>
            </a:r>
            <a:endParaRPr lang="ko-KR" altLang="ko-KR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61A6B83-75C8-46B5-9DF9-6E198D0C56ED}"/>
              </a:ext>
            </a:extLst>
          </p:cNvPr>
          <p:cNvSpPr/>
          <p:nvPr/>
        </p:nvSpPr>
        <p:spPr>
          <a:xfrm>
            <a:off x="2919490" y="1359889"/>
            <a:ext cx="8617992" cy="369332"/>
          </a:xfrm>
          <a:prstGeom prst="rect">
            <a:avLst/>
          </a:prstGeom>
          <a:solidFill>
            <a:srgbClr val="E54C4F"/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“</a:t>
            </a:r>
            <a:r>
              <a:rPr lang="ko-KR" altLang="ko-KR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개인 프라이버시를 보호하는 협업 학습을 활용한 스마트폰 사용 패턴 분석 및 스트레스 예측</a:t>
            </a:r>
            <a:r>
              <a:rPr lang="en-US" altLang="ko-KR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” </a:t>
            </a:r>
            <a:endParaRPr lang="ko-KR" altLang="en-US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41C7F80-77D7-40D9-8260-C5F309400843}"/>
              </a:ext>
            </a:extLst>
          </p:cNvPr>
          <p:cNvSpPr/>
          <p:nvPr/>
        </p:nvSpPr>
        <p:spPr>
          <a:xfrm>
            <a:off x="2261937" y="5661881"/>
            <a:ext cx="9817768" cy="8314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ko-KR" altLang="ko-KR" dirty="0">
                <a:latin typeface="+mn-ea"/>
                <a:cs typeface="Times New Roman" panose="02020603050405020304" pitchFamily="18" charset="0"/>
              </a:rPr>
              <a:t>우리의 프로젝트를 통해 현대인의 스트레스로 인한 다양한 신체적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, </a:t>
            </a:r>
            <a:r>
              <a:rPr lang="ko-KR" altLang="ko-KR" dirty="0">
                <a:latin typeface="+mn-ea"/>
                <a:cs typeface="Times New Roman" panose="02020603050405020304" pitchFamily="18" charset="0"/>
              </a:rPr>
              <a:t>정신적 피해 개선에 기여하려고 한다</a:t>
            </a:r>
            <a:r>
              <a:rPr lang="en-US" altLang="ko-KR" dirty="0">
                <a:latin typeface="+mn-ea"/>
                <a:cs typeface="Times New Roman" panose="02020603050405020304" pitchFamily="18" charset="0"/>
              </a:rPr>
              <a:t>.</a:t>
            </a:r>
            <a:endParaRPr lang="ko-KR" altLang="ko-KR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B753EBD-9A29-4617-A88F-EEBDC98E42DA}"/>
              </a:ext>
            </a:extLst>
          </p:cNvPr>
          <p:cNvSpPr/>
          <p:nvPr/>
        </p:nvSpPr>
        <p:spPr>
          <a:xfrm>
            <a:off x="6521549" y="2298918"/>
            <a:ext cx="1327093" cy="42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dirty="0">
                <a:latin typeface="+mn-ea"/>
                <a:cs typeface="Times New Roman" panose="02020603050405020304" pitchFamily="18" charset="0"/>
              </a:rPr>
              <a:t>[</a:t>
            </a:r>
            <a:r>
              <a:rPr lang="ko-KR" altLang="en-US" sz="2000" dirty="0">
                <a:latin typeface="+mn-ea"/>
                <a:cs typeface="Times New Roman" panose="02020603050405020304" pitchFamily="18" charset="0"/>
              </a:rPr>
              <a:t>기대 효과</a:t>
            </a:r>
            <a:r>
              <a:rPr lang="en-US" altLang="ko-KR" sz="2000" dirty="0">
                <a:latin typeface="+mn-ea"/>
                <a:cs typeface="Times New Roman" panose="02020603050405020304" pitchFamily="18" charset="0"/>
              </a:rPr>
              <a:t>]</a:t>
            </a:r>
            <a:endParaRPr lang="ko-KR" altLang="ko-KR" sz="2000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2614909-3CAA-45B5-9D4F-467D3AECB39D}"/>
              </a:ext>
            </a:extLst>
          </p:cNvPr>
          <p:cNvSpPr/>
          <p:nvPr/>
        </p:nvSpPr>
        <p:spPr>
          <a:xfrm>
            <a:off x="10177505" y="0"/>
            <a:ext cx="1802096" cy="388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rgbClr val="E54C4F"/>
                </a:solidFill>
                <a:latin typeface="+mj-ea"/>
              </a:rPr>
              <a:t>졸업프로젝트</a:t>
            </a:r>
            <a:r>
              <a:rPr lang="en-US" altLang="ko-KR" sz="1400" dirty="0">
                <a:solidFill>
                  <a:srgbClr val="E54C4F"/>
                </a:solidFill>
                <a:latin typeface="+mj-ea"/>
              </a:rPr>
              <a:t>1</a:t>
            </a:r>
            <a:r>
              <a:rPr lang="ko-KR" altLang="en-US" sz="1400" dirty="0">
                <a:solidFill>
                  <a:srgbClr val="E54C4F"/>
                </a:solidFill>
                <a:latin typeface="+mj-ea"/>
              </a:rPr>
              <a:t> 제안서</a:t>
            </a:r>
            <a:endParaRPr lang="en-US" altLang="ko-KR" sz="1400" dirty="0">
              <a:solidFill>
                <a:srgbClr val="E54C4F"/>
              </a:solidFill>
              <a:latin typeface="+mj-ea"/>
            </a:endParaRP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AE450D60-13D2-477D-AB50-5E319C1601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824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002"/>
    </mc:Choice>
    <mc:Fallback xmlns="">
      <p:transition spd="slow" advTm="660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0">
      <a:majorFont>
        <a:latin typeface="KoPubWorld돋움체_Pro Bold"/>
        <a:ea typeface="KoPubWorld돋움체_Pro Bold"/>
        <a:cs typeface=""/>
      </a:majorFont>
      <a:minorFont>
        <a:latin typeface="KoPubWorld돋움체_Pro Medium"/>
        <a:ea typeface="KoPubWorld돋움체_Pro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2774</TotalTime>
  <Words>572</Words>
  <Application>Microsoft Office PowerPoint</Application>
  <PresentationFormat>와이드스크린</PresentationFormat>
  <Paragraphs>115</Paragraphs>
  <Slides>8</Slides>
  <Notes>0</Notes>
  <HiddenSlides>0</HiddenSlides>
  <MMClips>8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KoPubWorld돋움체_Pro Bold</vt:lpstr>
      <vt:lpstr>KoPubWorld돋움체_Pro Medium</vt:lpstr>
      <vt:lpstr>돋움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천세진</cp:lastModifiedBy>
  <cp:revision>422</cp:revision>
  <dcterms:created xsi:type="dcterms:W3CDTF">2018-08-02T07:05:36Z</dcterms:created>
  <dcterms:modified xsi:type="dcterms:W3CDTF">2020-04-27T08:20:37Z</dcterms:modified>
</cp:coreProperties>
</file>

<file path=docProps/thumbnail.jpeg>
</file>